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BBA44-B27E-4A1E-B49B-567041466FA7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9CBA8-0EFE-44C5-AD81-0A6B782D65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Clr>
                <a:srgbClr val="0000FF"/>
              </a:buClr>
            </a:pPr>
            <a:fld id="{E915B261-ECE5-4628-8922-3DD8CEF13ECB}" type="slidenum">
              <a:rPr lang="en-US">
                <a:solidFill>
                  <a:srgbClr val="000000"/>
                </a:solidFill>
              </a:rPr>
              <a:pPr>
                <a:buClr>
                  <a:srgbClr val="0000FF"/>
                </a:buClr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86A8B4-80E3-4053-A18A-634BA083D965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0F2605-557E-4D2B-8635-767072A1CC7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CE3FEF-9E91-4319-81DA-0468741D2B12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/>
            <a:endParaRPr lang="en-US" smtClean="0"/>
          </a:p>
          <a:p>
            <a:pPr defTabSz="965200"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B2DC18-C4C0-4FF7-8F4E-21B3FAD71AE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/>
            <a:endParaRPr lang="en-US" smtClean="0"/>
          </a:p>
          <a:p>
            <a:pPr defTabSz="965200"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9DC845-BE76-49DC-96BE-089A663167A3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/>
            <a:endParaRPr lang="en-US" smtClean="0"/>
          </a:p>
          <a:p>
            <a:pPr defTabSz="965200"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BD6DD4-95E3-4408-9936-5A9C274150B6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F05-4772-48E3-B6E6-B2F0E2F5C5EA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F71A-392A-43F1-8918-B69DC397B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F05-4772-48E3-B6E6-B2F0E2F5C5EA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F71A-392A-43F1-8918-B69DC397B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F05-4772-48E3-B6E6-B2F0E2F5C5EA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F71A-392A-43F1-8918-B69DC397B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F05-4772-48E3-B6E6-B2F0E2F5C5EA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F71A-392A-43F1-8918-B69DC397B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F05-4772-48E3-B6E6-B2F0E2F5C5EA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F71A-392A-43F1-8918-B69DC397B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F05-4772-48E3-B6E6-B2F0E2F5C5EA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F71A-392A-43F1-8918-B69DC397B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F05-4772-48E3-B6E6-B2F0E2F5C5EA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F71A-392A-43F1-8918-B69DC397B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F05-4772-48E3-B6E6-B2F0E2F5C5EA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F71A-392A-43F1-8918-B69DC397B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F05-4772-48E3-B6E6-B2F0E2F5C5EA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F71A-392A-43F1-8918-B69DC397B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F05-4772-48E3-B6E6-B2F0E2F5C5EA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F71A-392A-43F1-8918-B69DC397B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F05-4772-48E3-B6E6-B2F0E2F5C5EA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F71A-392A-43F1-8918-B69DC397B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D1F05-4772-48E3-B6E6-B2F0E2F5C5EA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1F71A-392A-43F1-8918-B69DC397BC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808038"/>
            <a:ext cx="8534400" cy="555783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t>The spine is composed of a series of bones called </a:t>
            </a:r>
            <a:r>
              <a:rPr b="1">
                <a:solidFill>
                  <a:srgbClr val="0099CC"/>
                </a:solidFill>
              </a:rPr>
              <a:t>vertebrae.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t>Vertebrae typically consist of:</a:t>
            </a:r>
          </a:p>
          <a:p>
            <a:pPr lvl="1">
              <a:spcBef>
                <a:spcPct val="0"/>
              </a:spcBef>
            </a:pPr>
            <a:r>
              <a:t>A </a:t>
            </a:r>
            <a:r>
              <a:rPr b="1"/>
              <a:t>body</a:t>
            </a:r>
            <a:r>
              <a:t> (weight bearing)</a:t>
            </a:r>
          </a:p>
          <a:p>
            <a:pPr lvl="1">
              <a:spcBef>
                <a:spcPct val="0"/>
              </a:spcBef>
            </a:pPr>
            <a:r>
              <a:t>A </a:t>
            </a:r>
            <a:r>
              <a:rPr b="1"/>
              <a:t>pedicle</a:t>
            </a:r>
            <a:r>
              <a:t> and </a:t>
            </a:r>
            <a:r>
              <a:rPr b="1"/>
              <a:t>lamina 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t>	forming the vertebral arch 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t>	(surrounds the spinal cord)</a:t>
            </a:r>
          </a:p>
          <a:p>
            <a:pPr lvl="1">
              <a:spcBef>
                <a:spcPct val="0"/>
              </a:spcBef>
            </a:pPr>
            <a:r>
              <a:t>Several </a:t>
            </a:r>
            <a:r>
              <a:rPr b="1"/>
              <a:t>processes</a:t>
            </a:r>
            <a:r>
              <a:t> (points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t>	of attachment for muscles)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/>
          </a:p>
          <a:p>
            <a:pPr lvl="1">
              <a:spcBef>
                <a:spcPct val="0"/>
              </a:spcBef>
            </a:pPr>
            <a:endParaRPr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Vertebral Column</a:t>
            </a:r>
          </a:p>
        </p:txBody>
      </p:sp>
      <p:pic>
        <p:nvPicPr>
          <p:cNvPr id="59395" name="Picture 5" descr="pap13_fig_07_20ble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138" y="2428875"/>
            <a:ext cx="4202112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4825" y="2492375"/>
            <a:ext cx="609600" cy="381000"/>
          </a:xfrm>
          <a:prstGeom prst="rect">
            <a:avLst/>
          </a:prstGeom>
          <a:solidFill>
            <a:srgbClr val="FFFF00">
              <a:alpha val="25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31013" y="2990850"/>
            <a:ext cx="544512" cy="381000"/>
          </a:xfrm>
          <a:prstGeom prst="rect">
            <a:avLst/>
          </a:prstGeom>
          <a:solidFill>
            <a:srgbClr val="FFFF00">
              <a:alpha val="25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/>
          </a:p>
        </p:txBody>
      </p:sp>
      <p:pic>
        <p:nvPicPr>
          <p:cNvPr id="73731" name="Picture 9" descr="pap13_fig_07_18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447" t="6902" b="4948"/>
          <a:stretch>
            <a:fillRect/>
          </a:stretch>
        </p:blipFill>
        <p:spPr bwMode="auto">
          <a:xfrm>
            <a:off x="4040188" y="1452563"/>
            <a:ext cx="49403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1071563"/>
            <a:ext cx="3897312" cy="3500437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t>Without these first two specialized cervical vertebra, the head-on-neck range of motion would be very limited.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Vertebral Column</a:t>
            </a:r>
            <a:endParaRPr/>
          </a:p>
        </p:txBody>
      </p:sp>
      <p:pic>
        <p:nvPicPr>
          <p:cNvPr id="73734" name="Ink 2"/>
          <p:cNvPicPr>
            <a:picLocks noRot="1" noChangeAspect="1" noEditPoints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138363" y="3842051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919163"/>
            <a:ext cx="8534400" cy="579120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0"/>
              </a:spcBef>
              <a:buFont typeface="Arial" charset="0"/>
              <a:buChar char="•"/>
            </a:pPr>
            <a:r>
              <a:t>Below the neck, each of the 12 pairs of </a:t>
            </a:r>
            <a:r>
              <a:rPr b="1">
                <a:solidFill>
                  <a:srgbClr val="0099CC"/>
                </a:solidFill>
              </a:rPr>
              <a:t>thoracic vertebrae </a:t>
            </a:r>
            <a:r>
              <a:t>articulate with a rib to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Arial" charset="0"/>
              <a:buNone/>
            </a:pPr>
            <a:r>
              <a:t>	form the posterior part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Arial" charset="0"/>
              <a:buNone/>
            </a:pPr>
            <a:r>
              <a:t>	of the thoracic cage.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Vertebral Column</a:t>
            </a:r>
            <a:endParaRPr/>
          </a:p>
        </p:txBody>
      </p:sp>
      <p:pic>
        <p:nvPicPr>
          <p:cNvPr id="75779" name="Ink 2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138363" y="3842051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6" descr="pap13_fig_07_19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95"/>
          <a:stretch>
            <a:fillRect/>
          </a:stretch>
        </p:blipFill>
        <p:spPr bwMode="auto">
          <a:xfrm>
            <a:off x="4151313" y="1717675"/>
            <a:ext cx="4700587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8" descr="pap13_fig_07_19a.jpg"/>
          <p:cNvPicPr>
            <a:picLocks noChangeAspect="1"/>
          </p:cNvPicPr>
          <p:nvPr/>
        </p:nvPicPr>
        <p:blipFill>
          <a:blip r:embed="rId4" cstate="print"/>
          <a:srcRect r="71835" b="29584"/>
          <a:stretch>
            <a:fillRect/>
          </a:stretch>
        </p:blipFill>
        <p:spPr bwMode="auto">
          <a:xfrm>
            <a:off x="1254125" y="3186113"/>
            <a:ext cx="189071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Vertebral Column</a:t>
            </a:r>
            <a:endParaRPr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919163"/>
            <a:ext cx="5726112" cy="57912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t>There are 7 </a:t>
            </a:r>
            <a:r>
              <a:rPr b="1">
                <a:solidFill>
                  <a:srgbClr val="0099CC"/>
                </a:solidFill>
              </a:rPr>
              <a:t>cervical vertebrae </a:t>
            </a:r>
            <a:r>
              <a:t>in the neck region labeled C</a:t>
            </a:r>
            <a:r>
              <a:rPr b="1" baseline="-16000"/>
              <a:t>1</a:t>
            </a:r>
            <a:r>
              <a:t>-C</a:t>
            </a:r>
            <a:r>
              <a:rPr b="1" baseline="-16000"/>
              <a:t>7 .</a:t>
            </a:r>
          </a:p>
          <a:p>
            <a:pPr fontAlgn="auto">
              <a:spcAft>
                <a:spcPts val="0"/>
              </a:spcAft>
              <a:defRPr/>
            </a:pPr>
            <a:r>
              <a:t>There are 12 </a:t>
            </a:r>
            <a:r>
              <a:rPr b="1">
                <a:solidFill>
                  <a:srgbClr val="0099CC"/>
                </a:solidFill>
              </a:rPr>
              <a:t>thoracic vertebrae </a:t>
            </a:r>
            <a:r>
              <a:t>that articulate with the ribs (T</a:t>
            </a:r>
            <a:r>
              <a:rPr b="1" baseline="-16000"/>
              <a:t>1</a:t>
            </a:r>
            <a:r>
              <a:t>-T</a:t>
            </a:r>
            <a:r>
              <a:rPr b="1" baseline="-16000"/>
              <a:t>12</a:t>
            </a:r>
            <a:r>
              <a:t>).</a:t>
            </a:r>
          </a:p>
          <a:p>
            <a:pPr fontAlgn="auto">
              <a:spcAft>
                <a:spcPts val="0"/>
              </a:spcAft>
              <a:defRPr/>
            </a:pPr>
            <a:r>
              <a:t>There are 5 </a:t>
            </a:r>
            <a:r>
              <a:rPr b="1">
                <a:solidFill>
                  <a:srgbClr val="0099CC"/>
                </a:solidFill>
              </a:rPr>
              <a:t>lumbar vertebrae </a:t>
            </a:r>
            <a:r>
              <a:t>that support the lower back labeled L</a:t>
            </a:r>
            <a:r>
              <a:rPr b="1" baseline="-16000"/>
              <a:t>1</a:t>
            </a:r>
            <a:r>
              <a:t>-L</a:t>
            </a:r>
            <a:r>
              <a:rPr b="1" baseline="-16000"/>
              <a:t>5</a:t>
            </a:r>
            <a:r>
              <a:t> .</a:t>
            </a:r>
          </a:p>
          <a:p>
            <a:pPr fontAlgn="auto">
              <a:spcAft>
                <a:spcPts val="0"/>
              </a:spcAft>
              <a:defRPr/>
            </a:pPr>
            <a:r>
              <a:t>The </a:t>
            </a:r>
            <a:r>
              <a:rPr b="1">
                <a:solidFill>
                  <a:srgbClr val="0099CC"/>
                </a:solidFill>
              </a:rPr>
              <a:t>sacrum</a:t>
            </a:r>
            <a:r>
              <a:t> and </a:t>
            </a:r>
            <a:r>
              <a:rPr b="1">
                <a:solidFill>
                  <a:srgbClr val="0099CC"/>
                </a:solidFill>
              </a:rPr>
              <a:t>coccyx</a:t>
            </a:r>
            <a:r>
              <a:t> are single bones that result from the fusion of  several vertebrae.</a:t>
            </a:r>
          </a:p>
        </p:txBody>
      </p:sp>
      <p:pic>
        <p:nvPicPr>
          <p:cNvPr id="60419" name="Picture 4" descr="pap13_fig_07_16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81"/>
          <a:stretch>
            <a:fillRect/>
          </a:stretch>
        </p:blipFill>
        <p:spPr bwMode="auto">
          <a:xfrm>
            <a:off x="5976938" y="1555750"/>
            <a:ext cx="29400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Vertebral Column</a:t>
            </a:r>
            <a:endParaRPr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919163"/>
            <a:ext cx="5040312" cy="5791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t>From the cervical region to the sacrum, each vertebra has a large central hole, or </a:t>
            </a:r>
            <a:r>
              <a:rPr b="1">
                <a:solidFill>
                  <a:srgbClr val="0099CC"/>
                </a:solidFill>
              </a:rPr>
              <a:t>vertebral foramen</a:t>
            </a:r>
            <a:r>
              <a:t> in which the spinal cord can travel. </a:t>
            </a:r>
          </a:p>
          <a:p>
            <a:pPr fontAlgn="auto">
              <a:spcAft>
                <a:spcPts val="0"/>
              </a:spcAft>
              <a:defRPr/>
            </a:pPr>
            <a:r>
              <a:t>At each segmental level, on both the right and left sides, an </a:t>
            </a:r>
            <a:r>
              <a:rPr b="1">
                <a:solidFill>
                  <a:srgbClr val="0099CC"/>
                </a:solidFill>
              </a:rPr>
              <a:t>intervertebral foremen </a:t>
            </a:r>
            <a:r>
              <a:t>is formed for the exiting spinal nerves.</a:t>
            </a:r>
            <a:endParaRPr/>
          </a:p>
        </p:txBody>
      </p:sp>
      <p:pic>
        <p:nvPicPr>
          <p:cNvPr id="62467" name="Ink 2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138363" y="3842051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5" descr="pap13_fig_07_17lec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0850" y="1309688"/>
            <a:ext cx="3422650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pap13_fig_07_16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1936750"/>
            <a:ext cx="4275138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Vertebral Column</a:t>
            </a:r>
            <a:endParaRPr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919163"/>
            <a:ext cx="8534400" cy="4491037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t>When viewed from the front, a normal adult vertebral column appears straight.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t>When viewed from the side,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t>	it has four slight bends which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t>	constitute the normal spinal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t>	curvatures.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919163"/>
            <a:ext cx="8534400" cy="5791200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t>A tough fibrocartilage intervertebral disc is found between the bodies of adjacent vertebrae.</a:t>
            </a:r>
          </a:p>
          <a:p>
            <a:pPr lvl="1">
              <a:spcBef>
                <a:spcPct val="0"/>
              </a:spcBef>
            </a:pPr>
            <a:r>
              <a:t>It functions to absorb vertical shock and form joints which are strong 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t>	yet still permit 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t>	movement 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t>	of the spine.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Vertebral Column</a:t>
            </a:r>
          </a:p>
        </p:txBody>
      </p:sp>
      <p:pic>
        <p:nvPicPr>
          <p:cNvPr id="64515" name="Picture 4" descr="pap13_fig_07_16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2225" y="3055938"/>
            <a:ext cx="5046663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Vertebral Column</a:t>
            </a:r>
            <a:endParaRPr/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5363"/>
            <a:ext cx="4724400" cy="5405437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t>Relative to the front of the body, the cervical and lumbar curves are convex (bulging out),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t>The thoracic and sacral curves are concave (cupping in).	</a:t>
            </a:r>
          </a:p>
        </p:txBody>
      </p:sp>
      <p:pic>
        <p:nvPicPr>
          <p:cNvPr id="67587" name="Picture 4" descr="pap13_fig_07_16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3788" y="1182688"/>
            <a:ext cx="406082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Vertebral Column</a:t>
            </a:r>
          </a:p>
        </p:txBody>
      </p:sp>
      <p:sp>
        <p:nvSpPr>
          <p:cNvPr id="69634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2205038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t>Various conditions may exaggerate the normal spinal curves, sometimes causing severe disability.</a:t>
            </a:r>
          </a:p>
        </p:txBody>
      </p:sp>
      <p:pic>
        <p:nvPicPr>
          <p:cNvPr id="69635" name="Picture 2" descr="kun1e_fig_07_25"/>
          <p:cNvPicPr>
            <a:picLocks noChangeAspect="1" noChangeArrowheads="1"/>
          </p:cNvPicPr>
          <p:nvPr/>
        </p:nvPicPr>
        <p:blipFill>
          <a:blip r:embed="rId2" cstate="print"/>
          <a:srcRect b="5670"/>
          <a:stretch>
            <a:fillRect/>
          </a:stretch>
        </p:blipFill>
        <p:spPr bwMode="auto">
          <a:xfrm>
            <a:off x="298450" y="2667000"/>
            <a:ext cx="853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Vertebral Column</a:t>
            </a:r>
          </a:p>
        </p:txBody>
      </p:sp>
      <p:pic>
        <p:nvPicPr>
          <p:cNvPr id="70658" name="Picture 3" descr="pap13_tab_07_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63" y="1122363"/>
            <a:ext cx="84740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919163"/>
            <a:ext cx="8240712" cy="5024437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t>The </a:t>
            </a:r>
            <a:r>
              <a:rPr b="1">
                <a:solidFill>
                  <a:srgbClr val="0099CC"/>
                </a:solidFill>
              </a:rPr>
              <a:t>cervical vertebrae </a:t>
            </a:r>
            <a:r>
              <a:t>comprise the bony spine in the neck: </a:t>
            </a:r>
          </a:p>
          <a:p>
            <a:pPr lvl="1">
              <a:spcBef>
                <a:spcPct val="0"/>
              </a:spcBef>
            </a:pPr>
            <a:r>
              <a:t>C</a:t>
            </a:r>
            <a:r>
              <a:rPr b="1" baseline="-16000"/>
              <a:t>1</a:t>
            </a:r>
            <a:r>
              <a:t> is called the </a:t>
            </a:r>
            <a:r>
              <a:rPr b="1">
                <a:solidFill>
                  <a:srgbClr val="0099CC"/>
                </a:solidFill>
              </a:rPr>
              <a:t>Atlas</a:t>
            </a:r>
            <a:r>
              <a:t> because it holds up the head the way the Titan of Greek mythology supported the world.</a:t>
            </a:r>
          </a:p>
          <a:p>
            <a:pPr lvl="1">
              <a:spcBef>
                <a:spcPct val="0"/>
              </a:spcBef>
            </a:pPr>
            <a:r>
              <a:t>C</a:t>
            </a:r>
            <a:r>
              <a:rPr b="1" baseline="-16000"/>
              <a:t>2</a:t>
            </a:r>
            <a:r>
              <a:t> is called the </a:t>
            </a:r>
            <a:r>
              <a:rPr b="1">
                <a:solidFill>
                  <a:srgbClr val="0099CC"/>
                </a:solidFill>
              </a:rPr>
              <a:t>Axis</a:t>
            </a:r>
            <a:r>
              <a:t> because it provides a pivot, allowing the head to turn on the neck.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Vertebral Column</a:t>
            </a:r>
            <a:endParaRPr/>
          </a:p>
        </p:txBody>
      </p:sp>
      <p:pic>
        <p:nvPicPr>
          <p:cNvPr id="71683" name="Ink 2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138363" y="3842051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349</Words>
  <Application>Microsoft Office PowerPoint</Application>
  <PresentationFormat>On-screen Show (4:3)</PresentationFormat>
  <Paragraphs>52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Vertebral Column</vt:lpstr>
      <vt:lpstr>The Vertebral Column</vt:lpstr>
      <vt:lpstr>The Vertebral Column</vt:lpstr>
      <vt:lpstr>The Vertebral Column</vt:lpstr>
      <vt:lpstr>The Vertebral Column</vt:lpstr>
      <vt:lpstr>Vertebral Column</vt:lpstr>
      <vt:lpstr>The Vertebral Column</vt:lpstr>
      <vt:lpstr>The Vertebral Column</vt:lpstr>
      <vt:lpstr>The Vertebral Column</vt:lpstr>
      <vt:lpstr>The Vertebral Column</vt:lpstr>
      <vt:lpstr>The Vertebral Column</vt:lpstr>
    </vt:vector>
  </TitlesOfParts>
  <Company>Salem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Salem Community College</dc:creator>
  <cp:lastModifiedBy>Salem Community College</cp:lastModifiedBy>
  <cp:revision>29</cp:revision>
  <dcterms:created xsi:type="dcterms:W3CDTF">2012-06-23T13:03:33Z</dcterms:created>
  <dcterms:modified xsi:type="dcterms:W3CDTF">2012-06-23T13:53:28Z</dcterms:modified>
</cp:coreProperties>
</file>