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3651" r:id="rId2"/>
  </p:sldMasterIdLst>
  <p:sldIdLst>
    <p:sldId id="256" r:id="rId3"/>
    <p:sldId id="257" r:id="rId4"/>
    <p:sldId id="258" r:id="rId5"/>
    <p:sldId id="259" r:id="rId6"/>
    <p:sldId id="260" r:id="rId7"/>
    <p:sldId id="303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304" r:id="rId22"/>
    <p:sldId id="274" r:id="rId2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2178" autoAdjust="0"/>
    <p:restoredTop sz="97525" autoAdjust="0"/>
  </p:normalViewPr>
  <p:slideViewPr>
    <p:cSldViewPr>
      <p:cViewPr varScale="1">
        <p:scale>
          <a:sx n="72" d="100"/>
          <a:sy n="72" d="100"/>
        </p:scale>
        <p:origin x="-146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/>
          <a:srcRect l="4555"/>
          <a:stretch>
            <a:fillRect/>
          </a:stretch>
        </p:blipFill>
        <p:spPr bwMode="auto">
          <a:xfrm>
            <a:off x="0" y="0"/>
            <a:ext cx="5422900" cy="6858000"/>
          </a:xfrm>
          <a:prstGeom prst="rect">
            <a:avLst/>
          </a:prstGeom>
          <a:noFill/>
        </p:spPr>
      </p:pic>
      <p:sp>
        <p:nvSpPr>
          <p:cNvPr id="74755" name="Rectangle 3"/>
          <p:cNvSpPr>
            <a:spLocks noChangeArrowheads="1"/>
          </p:cNvSpPr>
          <p:nvPr/>
        </p:nvSpPr>
        <p:spPr bwMode="auto">
          <a:xfrm>
            <a:off x="5399088" y="0"/>
            <a:ext cx="3744912" cy="6858000"/>
          </a:xfrm>
          <a:prstGeom prst="rect">
            <a:avLst/>
          </a:prstGeom>
          <a:solidFill>
            <a:srgbClr val="D39B5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75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469188" y="2079625"/>
            <a:ext cx="1446212" cy="1414463"/>
          </a:xfrm>
        </p:spPr>
        <p:txBody>
          <a:bodyPr/>
          <a:lstStyle>
            <a:lvl1pPr>
              <a:defRPr sz="7200" i="1">
                <a:solidFill>
                  <a:srgbClr val="4978A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475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756275" y="4086225"/>
            <a:ext cx="3113088" cy="2286000"/>
          </a:xfrm>
        </p:spPr>
        <p:txBody>
          <a:bodyPr/>
          <a:lstStyle>
            <a:lvl1pPr marL="0" indent="0">
              <a:lnSpc>
                <a:spcPct val="90000"/>
              </a:lnSpc>
              <a:buFont typeface="Times" charset="0"/>
              <a:buNone/>
              <a:defRPr sz="3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4758" name="Text Box 6"/>
          <p:cNvSpPr txBox="1">
            <a:spLocks noChangeArrowheads="1"/>
          </p:cNvSpPr>
          <p:nvPr/>
        </p:nvSpPr>
        <p:spPr bwMode="auto">
          <a:xfrm>
            <a:off x="5741988" y="274638"/>
            <a:ext cx="3302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>
                <a:solidFill>
                  <a:srgbClr val="2A3872"/>
                </a:solidFill>
                <a:latin typeface="Arial" charset="0"/>
              </a:rPr>
              <a:t>PowerPoint</a:t>
            </a:r>
            <a:r>
              <a:rPr lang="en-US" sz="2000" baseline="30000">
                <a:solidFill>
                  <a:srgbClr val="2A3872"/>
                </a:solidFill>
                <a:latin typeface="Arial" charset="0"/>
              </a:rPr>
              <a:t>®</a:t>
            </a:r>
            <a:r>
              <a:rPr lang="en-US" sz="2000">
                <a:solidFill>
                  <a:srgbClr val="2A3872"/>
                </a:solidFill>
                <a:latin typeface="Arial" charset="0"/>
              </a:rPr>
              <a:t> Lecture Slides </a:t>
            </a:r>
          </a:p>
          <a:p>
            <a:r>
              <a:rPr lang="en-US" sz="2000">
                <a:latin typeface="Arial" charset="0"/>
              </a:rPr>
              <a:t>prepared by </a:t>
            </a:r>
          </a:p>
          <a:p>
            <a:r>
              <a:rPr lang="en-US" sz="2000">
                <a:latin typeface="Arial" charset="0"/>
              </a:rPr>
              <a:t>Janice Meeking, </a:t>
            </a:r>
          </a:p>
          <a:p>
            <a:r>
              <a:rPr lang="en-US" sz="2000">
                <a:latin typeface="Arial" charset="0"/>
              </a:rPr>
              <a:t>Mount Royal College</a:t>
            </a:r>
            <a:endParaRPr lang="en-US" sz="2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4759" name="Text Box 7"/>
          <p:cNvSpPr txBox="1">
            <a:spLocks noChangeArrowheads="1"/>
          </p:cNvSpPr>
          <p:nvPr/>
        </p:nvSpPr>
        <p:spPr bwMode="auto">
          <a:xfrm>
            <a:off x="5751513" y="2741613"/>
            <a:ext cx="16700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Aft>
                <a:spcPct val="50000"/>
              </a:spcAft>
              <a:buClr>
                <a:srgbClr val="669900"/>
              </a:buClr>
              <a:buFont typeface="Wingdings" pitchFamily="2" charset="2"/>
              <a:buNone/>
            </a:pPr>
            <a:r>
              <a:rPr lang="en-US" sz="1800" b="1">
                <a:latin typeface="Arial" charset="0"/>
              </a:rPr>
              <a:t>C H A P T E R</a:t>
            </a:r>
          </a:p>
        </p:txBody>
      </p:sp>
      <p:sp>
        <p:nvSpPr>
          <p:cNvPr id="74760" name="Rectangle 8"/>
          <p:cNvSpPr>
            <a:spLocks noChangeArrowheads="1"/>
          </p:cNvSpPr>
          <p:nvPr/>
        </p:nvSpPr>
        <p:spPr bwMode="auto">
          <a:xfrm>
            <a:off x="5359400" y="0"/>
            <a:ext cx="85725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761" name="Rectangle 9"/>
          <p:cNvSpPr>
            <a:spLocks noChangeArrowheads="1"/>
          </p:cNvSpPr>
          <p:nvPr/>
        </p:nvSpPr>
        <p:spPr bwMode="auto">
          <a:xfrm>
            <a:off x="0" y="6664325"/>
            <a:ext cx="5373688" cy="1936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762" name="Text Box 10"/>
          <p:cNvSpPr txBox="1">
            <a:spLocks noChangeArrowheads="1"/>
          </p:cNvSpPr>
          <p:nvPr/>
        </p:nvSpPr>
        <p:spPr bwMode="auto">
          <a:xfrm>
            <a:off x="0" y="6623050"/>
            <a:ext cx="53578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  <a:latin typeface="Arial" charset="0"/>
              </a:rPr>
              <a:t>Copyright © 2010 Pearson Education, Inc.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0988" y="261938"/>
            <a:ext cx="2057400" cy="60499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8788" y="261938"/>
            <a:ext cx="6019800" cy="60499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/>
          <a:srcRect l="4555"/>
          <a:stretch>
            <a:fillRect/>
          </a:stretch>
        </p:blipFill>
        <p:spPr bwMode="auto">
          <a:xfrm>
            <a:off x="0" y="0"/>
            <a:ext cx="5422900" cy="6858000"/>
          </a:xfrm>
          <a:prstGeom prst="rect">
            <a:avLst/>
          </a:prstGeom>
          <a:noFill/>
        </p:spPr>
      </p:pic>
      <p:sp>
        <p:nvSpPr>
          <p:cNvPr id="77827" name="Rectangle 3"/>
          <p:cNvSpPr>
            <a:spLocks noChangeArrowheads="1"/>
          </p:cNvSpPr>
          <p:nvPr/>
        </p:nvSpPr>
        <p:spPr bwMode="auto">
          <a:xfrm>
            <a:off x="5399088" y="0"/>
            <a:ext cx="3744912" cy="6858000"/>
          </a:xfrm>
          <a:prstGeom prst="rect">
            <a:avLst/>
          </a:prstGeom>
          <a:solidFill>
            <a:srgbClr val="D39B5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469188" y="2079625"/>
            <a:ext cx="1446212" cy="1414463"/>
          </a:xfrm>
        </p:spPr>
        <p:txBody>
          <a:bodyPr/>
          <a:lstStyle>
            <a:lvl1pPr>
              <a:defRPr sz="7200" i="1">
                <a:solidFill>
                  <a:srgbClr val="4978A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756275" y="4086225"/>
            <a:ext cx="3113088" cy="2286000"/>
          </a:xfrm>
        </p:spPr>
        <p:txBody>
          <a:bodyPr/>
          <a:lstStyle>
            <a:lvl1pPr marL="0" indent="0">
              <a:lnSpc>
                <a:spcPct val="90000"/>
              </a:lnSpc>
              <a:buFont typeface="Times" charset="0"/>
              <a:buNone/>
              <a:defRPr sz="3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7830" name="Text Box 6"/>
          <p:cNvSpPr txBox="1">
            <a:spLocks noChangeArrowheads="1"/>
          </p:cNvSpPr>
          <p:nvPr/>
        </p:nvSpPr>
        <p:spPr bwMode="auto">
          <a:xfrm>
            <a:off x="5741988" y="274638"/>
            <a:ext cx="3302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>
                <a:solidFill>
                  <a:srgbClr val="2A3872"/>
                </a:solidFill>
                <a:latin typeface="Arial" charset="0"/>
              </a:rPr>
              <a:t>PowerPoint</a:t>
            </a:r>
            <a:r>
              <a:rPr lang="en-US" sz="2000" baseline="30000">
                <a:solidFill>
                  <a:srgbClr val="2A3872"/>
                </a:solidFill>
                <a:latin typeface="Arial" charset="0"/>
              </a:rPr>
              <a:t>®</a:t>
            </a:r>
            <a:r>
              <a:rPr lang="en-US" sz="2000">
                <a:solidFill>
                  <a:srgbClr val="2A3872"/>
                </a:solidFill>
                <a:latin typeface="Arial" charset="0"/>
              </a:rPr>
              <a:t> Lecture Slides </a:t>
            </a:r>
          </a:p>
          <a:p>
            <a:r>
              <a:rPr lang="en-US" sz="2000">
                <a:solidFill>
                  <a:schemeClr val="bg1"/>
                </a:solidFill>
                <a:latin typeface="Arial" charset="0"/>
              </a:rPr>
              <a:t>prepared by Vince Austin, </a:t>
            </a:r>
          </a:p>
          <a:p>
            <a:r>
              <a:rPr lang="en-US" sz="2000">
                <a:solidFill>
                  <a:schemeClr val="bg1"/>
                </a:solidFill>
                <a:latin typeface="Arial" charset="0"/>
              </a:rPr>
              <a:t>Bluegrass Technical </a:t>
            </a:r>
            <a:br>
              <a:rPr lang="en-US" sz="2000">
                <a:solidFill>
                  <a:schemeClr val="bg1"/>
                </a:solidFill>
                <a:latin typeface="Arial" charset="0"/>
              </a:rPr>
            </a:br>
            <a:r>
              <a:rPr lang="en-US" sz="2000">
                <a:solidFill>
                  <a:schemeClr val="bg1"/>
                </a:solidFill>
                <a:latin typeface="Arial" charset="0"/>
              </a:rPr>
              <a:t>and Community College</a:t>
            </a:r>
          </a:p>
        </p:txBody>
      </p:sp>
      <p:sp>
        <p:nvSpPr>
          <p:cNvPr id="77831" name="Text Box 7"/>
          <p:cNvSpPr txBox="1">
            <a:spLocks noChangeArrowheads="1"/>
          </p:cNvSpPr>
          <p:nvPr/>
        </p:nvSpPr>
        <p:spPr bwMode="auto">
          <a:xfrm>
            <a:off x="5751513" y="2741613"/>
            <a:ext cx="16700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Aft>
                <a:spcPct val="50000"/>
              </a:spcAft>
              <a:buClr>
                <a:srgbClr val="669900"/>
              </a:buClr>
              <a:buFont typeface="Wingdings" pitchFamily="2" charset="2"/>
              <a:buNone/>
            </a:pPr>
            <a:r>
              <a:rPr lang="en-US" sz="1800" b="1">
                <a:latin typeface="Arial" charset="0"/>
              </a:rPr>
              <a:t>C H A P T E R</a:t>
            </a:r>
          </a:p>
        </p:txBody>
      </p:sp>
      <p:sp>
        <p:nvSpPr>
          <p:cNvPr id="77832" name="Rectangle 8"/>
          <p:cNvSpPr>
            <a:spLocks noChangeArrowheads="1"/>
          </p:cNvSpPr>
          <p:nvPr/>
        </p:nvSpPr>
        <p:spPr bwMode="auto">
          <a:xfrm>
            <a:off x="5359400" y="0"/>
            <a:ext cx="85725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833" name="Rectangle 9"/>
          <p:cNvSpPr>
            <a:spLocks noChangeArrowheads="1"/>
          </p:cNvSpPr>
          <p:nvPr/>
        </p:nvSpPr>
        <p:spPr bwMode="auto">
          <a:xfrm>
            <a:off x="0" y="6664325"/>
            <a:ext cx="5373688" cy="1936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834" name="Text Box 10"/>
          <p:cNvSpPr txBox="1">
            <a:spLocks noChangeArrowheads="1"/>
          </p:cNvSpPr>
          <p:nvPr/>
        </p:nvSpPr>
        <p:spPr bwMode="auto">
          <a:xfrm>
            <a:off x="0" y="6623050"/>
            <a:ext cx="53578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  <a:latin typeface="Arial" charset="0"/>
              </a:rPr>
              <a:t>Copyright © 2010 Pearson Education, Inc.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0375" y="1368425"/>
            <a:ext cx="4037013" cy="4943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9788" y="1368425"/>
            <a:ext cx="4038600" cy="4943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0988" y="261938"/>
            <a:ext cx="2057400" cy="60499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8788" y="261938"/>
            <a:ext cx="6019800" cy="60499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0375" y="1368425"/>
            <a:ext cx="4037013" cy="4943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9788" y="1368425"/>
            <a:ext cx="4038600" cy="4943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ChangeArrowheads="1"/>
          </p:cNvSpPr>
          <p:nvPr/>
        </p:nvSpPr>
        <p:spPr bwMode="auto">
          <a:xfrm>
            <a:off x="0" y="0"/>
            <a:ext cx="9144000" cy="111125"/>
          </a:xfrm>
          <a:prstGeom prst="rect">
            <a:avLst/>
          </a:prstGeom>
          <a:solidFill>
            <a:srgbClr val="4587B1"/>
          </a:solidFill>
          <a:ln w="349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8788" y="261938"/>
            <a:ext cx="82264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0375" y="1368425"/>
            <a:ext cx="8228013" cy="494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3733" name="Text Box 5"/>
          <p:cNvSpPr txBox="1">
            <a:spLocks noChangeArrowheads="1"/>
          </p:cNvSpPr>
          <p:nvPr/>
        </p:nvSpPr>
        <p:spPr bwMode="auto">
          <a:xfrm>
            <a:off x="0" y="6643688"/>
            <a:ext cx="2097088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800">
                <a:solidFill>
                  <a:srgbClr val="053D76"/>
                </a:solidFill>
                <a:latin typeface="Arial" charset="0"/>
              </a:rPr>
              <a:t>Copyright © 2010 Pearson Education, Inc.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000" b="1">
          <a:solidFill>
            <a:srgbClr val="053D76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 b="1">
          <a:solidFill>
            <a:srgbClr val="053D76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000" b="1">
          <a:solidFill>
            <a:srgbClr val="053D76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000" b="1">
          <a:solidFill>
            <a:srgbClr val="053D76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000" b="1">
          <a:solidFill>
            <a:srgbClr val="053D76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rgbClr val="053D76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rgbClr val="053D76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rgbClr val="053D76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rgbClr val="053D76"/>
          </a:solidFill>
          <a:latin typeface="Arial" charset="0"/>
        </a:defRPr>
      </a:lvl9pPr>
    </p:titleStyle>
    <p:bodyStyle>
      <a:lvl1pPr marL="231775" indent="-231775" algn="l" rtl="0" fontAlgn="base">
        <a:spcBef>
          <a:spcPct val="0"/>
        </a:spcBef>
        <a:spcAft>
          <a:spcPct val="50000"/>
        </a:spcAft>
        <a:buClr>
          <a:srgbClr val="053D76"/>
        </a:buClr>
        <a:buFont typeface="Time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31825" indent="-285750" algn="l" rtl="0" fontAlgn="base">
        <a:spcBef>
          <a:spcPct val="0"/>
        </a:spcBef>
        <a:spcAft>
          <a:spcPct val="50000"/>
        </a:spcAft>
        <a:buClr>
          <a:srgbClr val="053D76"/>
        </a:buClr>
        <a:buFont typeface="Times" charset="0"/>
        <a:buChar char="•"/>
        <a:defRPr sz="2800">
          <a:solidFill>
            <a:schemeClr val="tx1"/>
          </a:solidFill>
          <a:latin typeface="+mn-lt"/>
        </a:defRPr>
      </a:lvl2pPr>
      <a:lvl3pPr marL="974725" indent="-228600" algn="l" rtl="0" fontAlgn="base">
        <a:spcBef>
          <a:spcPct val="0"/>
        </a:spcBef>
        <a:spcAft>
          <a:spcPct val="50000"/>
        </a:spcAft>
        <a:buClr>
          <a:srgbClr val="053D76"/>
        </a:buClr>
        <a:buFont typeface="Times" charset="0"/>
        <a:buChar char="•"/>
        <a:defRPr sz="2800">
          <a:solidFill>
            <a:schemeClr val="tx1"/>
          </a:solidFill>
          <a:latin typeface="+mn-lt"/>
        </a:defRPr>
      </a:lvl3pPr>
      <a:lvl4pPr marL="1317625" indent="-228600" algn="l" rtl="0" fontAlgn="base">
        <a:spcBef>
          <a:spcPct val="0"/>
        </a:spcBef>
        <a:spcAft>
          <a:spcPct val="50000"/>
        </a:spcAft>
        <a:buClr>
          <a:srgbClr val="053D76"/>
        </a:buClr>
        <a:buFont typeface="Times" charset="0"/>
        <a:buChar char="•"/>
        <a:defRPr sz="2800">
          <a:solidFill>
            <a:schemeClr val="tx1"/>
          </a:solidFill>
          <a:latin typeface="+mn-lt"/>
        </a:defRPr>
      </a:lvl4pPr>
      <a:lvl5pPr marL="1660525" indent="-228600" algn="l" rtl="0" fontAlgn="base">
        <a:spcBef>
          <a:spcPct val="0"/>
        </a:spcBef>
        <a:spcAft>
          <a:spcPct val="50000"/>
        </a:spcAft>
        <a:buClr>
          <a:srgbClr val="053D76"/>
        </a:buClr>
        <a:buFont typeface="Times" charset="0"/>
        <a:buChar char="•"/>
        <a:defRPr sz="2800">
          <a:solidFill>
            <a:schemeClr val="tx1"/>
          </a:solidFill>
          <a:latin typeface="+mn-lt"/>
        </a:defRPr>
      </a:lvl5pPr>
      <a:lvl6pPr marL="2117725" indent="-228600" algn="l" rtl="0" fontAlgn="base">
        <a:spcBef>
          <a:spcPct val="0"/>
        </a:spcBef>
        <a:spcAft>
          <a:spcPct val="50000"/>
        </a:spcAft>
        <a:buClr>
          <a:srgbClr val="053D76"/>
        </a:buClr>
        <a:buFont typeface="Times" charset="0"/>
        <a:buChar char="•"/>
        <a:defRPr sz="2800">
          <a:solidFill>
            <a:schemeClr val="tx1"/>
          </a:solidFill>
          <a:latin typeface="+mn-lt"/>
        </a:defRPr>
      </a:lvl6pPr>
      <a:lvl7pPr marL="2574925" indent="-228600" algn="l" rtl="0" fontAlgn="base">
        <a:spcBef>
          <a:spcPct val="0"/>
        </a:spcBef>
        <a:spcAft>
          <a:spcPct val="50000"/>
        </a:spcAft>
        <a:buClr>
          <a:srgbClr val="053D76"/>
        </a:buClr>
        <a:buFont typeface="Times" charset="0"/>
        <a:buChar char="•"/>
        <a:defRPr sz="2800">
          <a:solidFill>
            <a:schemeClr val="tx1"/>
          </a:solidFill>
          <a:latin typeface="+mn-lt"/>
        </a:defRPr>
      </a:lvl7pPr>
      <a:lvl8pPr marL="3032125" indent="-228600" algn="l" rtl="0" fontAlgn="base">
        <a:spcBef>
          <a:spcPct val="0"/>
        </a:spcBef>
        <a:spcAft>
          <a:spcPct val="50000"/>
        </a:spcAft>
        <a:buClr>
          <a:srgbClr val="053D76"/>
        </a:buClr>
        <a:buFont typeface="Times" charset="0"/>
        <a:buChar char="•"/>
        <a:defRPr sz="2800">
          <a:solidFill>
            <a:schemeClr val="tx1"/>
          </a:solidFill>
          <a:latin typeface="+mn-lt"/>
        </a:defRPr>
      </a:lvl8pPr>
      <a:lvl9pPr marL="3489325" indent="-228600" algn="l" rtl="0" fontAlgn="base">
        <a:spcBef>
          <a:spcPct val="0"/>
        </a:spcBef>
        <a:spcAft>
          <a:spcPct val="50000"/>
        </a:spcAft>
        <a:buClr>
          <a:srgbClr val="053D76"/>
        </a:buClr>
        <a:buFont typeface="Times" charset="0"/>
        <a:buChar char="•"/>
        <a:defRPr sz="2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8788" y="261938"/>
            <a:ext cx="82264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0375" y="1368425"/>
            <a:ext cx="8228013" cy="494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6804" name="Text Box 4"/>
          <p:cNvSpPr txBox="1">
            <a:spLocks noChangeArrowheads="1"/>
          </p:cNvSpPr>
          <p:nvPr/>
        </p:nvSpPr>
        <p:spPr bwMode="auto">
          <a:xfrm>
            <a:off x="0" y="6643688"/>
            <a:ext cx="2097088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800">
                <a:solidFill>
                  <a:srgbClr val="053D76"/>
                </a:solidFill>
                <a:latin typeface="Arial" charset="0"/>
              </a:rPr>
              <a:t>Copyright © 2010 Pearson Education, Inc.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000" b="1">
          <a:solidFill>
            <a:srgbClr val="053D76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 b="1">
          <a:solidFill>
            <a:srgbClr val="053D76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000" b="1">
          <a:solidFill>
            <a:srgbClr val="053D76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000" b="1">
          <a:solidFill>
            <a:srgbClr val="053D76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000" b="1">
          <a:solidFill>
            <a:srgbClr val="053D76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rgbClr val="053D76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rgbClr val="053D76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rgbClr val="053D76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rgbClr val="053D76"/>
          </a:solidFill>
          <a:latin typeface="Arial" charset="0"/>
        </a:defRPr>
      </a:lvl9pPr>
    </p:titleStyle>
    <p:bodyStyle>
      <a:lvl1pPr marL="231775" indent="-231775" algn="l" rtl="0" fontAlgn="base">
        <a:spcBef>
          <a:spcPct val="0"/>
        </a:spcBef>
        <a:spcAft>
          <a:spcPct val="50000"/>
        </a:spcAft>
        <a:buClr>
          <a:srgbClr val="053D76"/>
        </a:buClr>
        <a:buFont typeface="Time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31825" indent="-285750" algn="l" rtl="0" fontAlgn="base">
        <a:spcBef>
          <a:spcPct val="0"/>
        </a:spcBef>
        <a:spcAft>
          <a:spcPct val="50000"/>
        </a:spcAft>
        <a:buClr>
          <a:srgbClr val="053D76"/>
        </a:buClr>
        <a:buFont typeface="Times" charset="0"/>
        <a:buChar char="•"/>
        <a:defRPr sz="2800">
          <a:solidFill>
            <a:schemeClr val="tx1"/>
          </a:solidFill>
          <a:latin typeface="+mn-lt"/>
        </a:defRPr>
      </a:lvl2pPr>
      <a:lvl3pPr marL="974725" indent="-228600" algn="l" rtl="0" fontAlgn="base">
        <a:spcBef>
          <a:spcPct val="0"/>
        </a:spcBef>
        <a:spcAft>
          <a:spcPct val="50000"/>
        </a:spcAft>
        <a:buClr>
          <a:srgbClr val="053D76"/>
        </a:buClr>
        <a:buFont typeface="Times" charset="0"/>
        <a:buChar char="•"/>
        <a:defRPr sz="2800">
          <a:solidFill>
            <a:schemeClr val="tx1"/>
          </a:solidFill>
          <a:latin typeface="+mn-lt"/>
        </a:defRPr>
      </a:lvl3pPr>
      <a:lvl4pPr marL="1317625" indent="-228600" algn="l" rtl="0" fontAlgn="base">
        <a:spcBef>
          <a:spcPct val="0"/>
        </a:spcBef>
        <a:spcAft>
          <a:spcPct val="50000"/>
        </a:spcAft>
        <a:buClr>
          <a:srgbClr val="053D76"/>
        </a:buClr>
        <a:buFont typeface="Times" charset="0"/>
        <a:buChar char="•"/>
        <a:defRPr sz="2800">
          <a:solidFill>
            <a:schemeClr val="tx1"/>
          </a:solidFill>
          <a:latin typeface="+mn-lt"/>
        </a:defRPr>
      </a:lvl4pPr>
      <a:lvl5pPr marL="1660525" indent="-228600" algn="l" rtl="0" fontAlgn="base">
        <a:spcBef>
          <a:spcPct val="0"/>
        </a:spcBef>
        <a:spcAft>
          <a:spcPct val="50000"/>
        </a:spcAft>
        <a:buClr>
          <a:srgbClr val="053D76"/>
        </a:buClr>
        <a:buFont typeface="Times" charset="0"/>
        <a:buChar char="•"/>
        <a:defRPr sz="2800">
          <a:solidFill>
            <a:schemeClr val="tx1"/>
          </a:solidFill>
          <a:latin typeface="+mn-lt"/>
        </a:defRPr>
      </a:lvl5pPr>
      <a:lvl6pPr marL="2117725" indent="-228600" algn="l" rtl="0" fontAlgn="base">
        <a:spcBef>
          <a:spcPct val="0"/>
        </a:spcBef>
        <a:spcAft>
          <a:spcPct val="50000"/>
        </a:spcAft>
        <a:buClr>
          <a:srgbClr val="053D76"/>
        </a:buClr>
        <a:buFont typeface="Times" charset="0"/>
        <a:buChar char="•"/>
        <a:defRPr sz="2800">
          <a:solidFill>
            <a:schemeClr val="tx1"/>
          </a:solidFill>
          <a:latin typeface="+mn-lt"/>
        </a:defRPr>
      </a:lvl6pPr>
      <a:lvl7pPr marL="2574925" indent="-228600" algn="l" rtl="0" fontAlgn="base">
        <a:spcBef>
          <a:spcPct val="0"/>
        </a:spcBef>
        <a:spcAft>
          <a:spcPct val="50000"/>
        </a:spcAft>
        <a:buClr>
          <a:srgbClr val="053D76"/>
        </a:buClr>
        <a:buFont typeface="Times" charset="0"/>
        <a:buChar char="•"/>
        <a:defRPr sz="2800">
          <a:solidFill>
            <a:schemeClr val="tx1"/>
          </a:solidFill>
          <a:latin typeface="+mn-lt"/>
        </a:defRPr>
      </a:lvl7pPr>
      <a:lvl8pPr marL="3032125" indent="-228600" algn="l" rtl="0" fontAlgn="base">
        <a:spcBef>
          <a:spcPct val="0"/>
        </a:spcBef>
        <a:spcAft>
          <a:spcPct val="50000"/>
        </a:spcAft>
        <a:buClr>
          <a:srgbClr val="053D76"/>
        </a:buClr>
        <a:buFont typeface="Times" charset="0"/>
        <a:buChar char="•"/>
        <a:defRPr sz="2800">
          <a:solidFill>
            <a:schemeClr val="tx1"/>
          </a:solidFill>
          <a:latin typeface="+mn-lt"/>
        </a:defRPr>
      </a:lvl8pPr>
      <a:lvl9pPr marL="3489325" indent="-228600" algn="l" rtl="0" fontAlgn="base">
        <a:spcBef>
          <a:spcPct val="0"/>
        </a:spcBef>
        <a:spcAft>
          <a:spcPct val="50000"/>
        </a:spcAft>
        <a:buClr>
          <a:srgbClr val="053D76"/>
        </a:buClr>
        <a:buFont typeface="Times" charset="0"/>
        <a:buChar char="•"/>
        <a:defRPr sz="2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12  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The Central Nervous System: </a:t>
            </a:r>
            <a:br>
              <a:rPr lang="en-US"/>
            </a:br>
            <a:r>
              <a:rPr lang="en-US"/>
              <a:t>Part D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Cross-Sectional Anatomy</a:t>
            </a: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Two lengthwise grooves divide cord into right and left halves </a:t>
            </a:r>
          </a:p>
          <a:p>
            <a:pPr lvl="1"/>
            <a:r>
              <a:rPr lang="en-US"/>
              <a:t>Ventral (anterior) median fissure </a:t>
            </a:r>
          </a:p>
          <a:p>
            <a:pPr lvl="1"/>
            <a:r>
              <a:rPr lang="en-US"/>
              <a:t>Dorsal (posterior) median sulcus </a:t>
            </a:r>
          </a:p>
          <a:p>
            <a:r>
              <a:rPr lang="en-US"/>
              <a:t>Gray commissure—connects masses of gray matter; encloses central canal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7985125" y="6580188"/>
            <a:ext cx="11572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200" b="1">
                <a:latin typeface="Arial" charset="0"/>
              </a:rPr>
              <a:t>Figure 12.31a</a:t>
            </a:r>
          </a:p>
        </p:txBody>
      </p:sp>
      <p:pic>
        <p:nvPicPr>
          <p:cNvPr id="17417" name="Picture 9" descr="figure_12_31_a-j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3863" y="1387475"/>
            <a:ext cx="8231187" cy="3759200"/>
          </a:xfrm>
          <a:prstGeom prst="rect">
            <a:avLst/>
          </a:prstGeom>
          <a:noFill/>
        </p:spPr>
      </p:pic>
      <p:sp>
        <p:nvSpPr>
          <p:cNvPr id="17418" name="Freeform 10"/>
          <p:cNvSpPr>
            <a:spLocks/>
          </p:cNvSpPr>
          <p:nvPr/>
        </p:nvSpPr>
        <p:spPr bwMode="auto">
          <a:xfrm>
            <a:off x="2116138" y="1724025"/>
            <a:ext cx="2359025" cy="8032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42" y="0"/>
              </a:cxn>
              <a:cxn ang="0">
                <a:pos x="1486" y="506"/>
              </a:cxn>
            </a:cxnLst>
            <a:rect l="0" t="0" r="r" b="b"/>
            <a:pathLst>
              <a:path w="1486" h="506">
                <a:moveTo>
                  <a:pt x="0" y="0"/>
                </a:moveTo>
                <a:lnTo>
                  <a:pt x="342" y="0"/>
                </a:lnTo>
                <a:lnTo>
                  <a:pt x="1486" y="506"/>
                </a:lnTo>
              </a:path>
            </a:pathLst>
          </a:custGeom>
          <a:noFill/>
          <a:ln w="3175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9" name="Freeform 11"/>
          <p:cNvSpPr>
            <a:spLocks/>
          </p:cNvSpPr>
          <p:nvPr/>
        </p:nvSpPr>
        <p:spPr bwMode="auto">
          <a:xfrm>
            <a:off x="4826000" y="1704975"/>
            <a:ext cx="1298575" cy="1179513"/>
          </a:xfrm>
          <a:custGeom>
            <a:avLst/>
            <a:gdLst/>
            <a:ahLst/>
            <a:cxnLst>
              <a:cxn ang="0">
                <a:pos x="818" y="0"/>
              </a:cxn>
              <a:cxn ang="0">
                <a:pos x="686" y="6"/>
              </a:cxn>
              <a:cxn ang="0">
                <a:pos x="0" y="743"/>
              </a:cxn>
            </a:cxnLst>
            <a:rect l="0" t="0" r="r" b="b"/>
            <a:pathLst>
              <a:path w="818" h="743">
                <a:moveTo>
                  <a:pt x="818" y="0"/>
                </a:moveTo>
                <a:lnTo>
                  <a:pt x="686" y="6"/>
                </a:lnTo>
                <a:lnTo>
                  <a:pt x="0" y="743"/>
                </a:lnTo>
              </a:path>
            </a:pathLst>
          </a:custGeom>
          <a:noFill/>
          <a:ln w="3175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20" name="Freeform 12"/>
          <p:cNvSpPr>
            <a:spLocks/>
          </p:cNvSpPr>
          <p:nvPr/>
        </p:nvSpPr>
        <p:spPr bwMode="auto">
          <a:xfrm>
            <a:off x="5022850" y="1978025"/>
            <a:ext cx="1101725" cy="966788"/>
          </a:xfrm>
          <a:custGeom>
            <a:avLst/>
            <a:gdLst/>
            <a:ahLst/>
            <a:cxnLst>
              <a:cxn ang="0">
                <a:pos x="694" y="0"/>
              </a:cxn>
              <a:cxn ang="0">
                <a:pos x="562" y="0"/>
              </a:cxn>
              <a:cxn ang="0">
                <a:pos x="0" y="609"/>
              </a:cxn>
            </a:cxnLst>
            <a:rect l="0" t="0" r="r" b="b"/>
            <a:pathLst>
              <a:path w="694" h="609">
                <a:moveTo>
                  <a:pt x="694" y="0"/>
                </a:moveTo>
                <a:lnTo>
                  <a:pt x="562" y="0"/>
                </a:lnTo>
                <a:lnTo>
                  <a:pt x="0" y="609"/>
                </a:lnTo>
              </a:path>
            </a:pathLst>
          </a:custGeom>
          <a:noFill/>
          <a:ln w="3175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21" name="Freeform 13"/>
          <p:cNvSpPr>
            <a:spLocks/>
          </p:cNvSpPr>
          <p:nvPr/>
        </p:nvSpPr>
        <p:spPr bwMode="auto">
          <a:xfrm>
            <a:off x="5172075" y="2492375"/>
            <a:ext cx="952500" cy="531813"/>
          </a:xfrm>
          <a:custGeom>
            <a:avLst/>
            <a:gdLst/>
            <a:ahLst/>
            <a:cxnLst>
              <a:cxn ang="0">
                <a:pos x="600" y="0"/>
              </a:cxn>
              <a:cxn ang="0">
                <a:pos x="468" y="0"/>
              </a:cxn>
              <a:cxn ang="0">
                <a:pos x="0" y="335"/>
              </a:cxn>
            </a:cxnLst>
            <a:rect l="0" t="0" r="r" b="b"/>
            <a:pathLst>
              <a:path w="600" h="335">
                <a:moveTo>
                  <a:pt x="600" y="0"/>
                </a:moveTo>
                <a:lnTo>
                  <a:pt x="468" y="0"/>
                </a:lnTo>
                <a:lnTo>
                  <a:pt x="0" y="335"/>
                </a:lnTo>
              </a:path>
            </a:pathLst>
          </a:custGeom>
          <a:noFill/>
          <a:ln w="3175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22" name="Freeform 14"/>
          <p:cNvSpPr>
            <a:spLocks/>
          </p:cNvSpPr>
          <p:nvPr/>
        </p:nvSpPr>
        <p:spPr bwMode="auto">
          <a:xfrm>
            <a:off x="2154238" y="2247900"/>
            <a:ext cx="1971675" cy="5254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72" y="0"/>
              </a:cxn>
              <a:cxn ang="0">
                <a:pos x="1242" y="331"/>
              </a:cxn>
            </a:cxnLst>
            <a:rect l="0" t="0" r="r" b="b"/>
            <a:pathLst>
              <a:path w="1242" h="331">
                <a:moveTo>
                  <a:pt x="0" y="0"/>
                </a:moveTo>
                <a:lnTo>
                  <a:pt x="372" y="0"/>
                </a:lnTo>
                <a:lnTo>
                  <a:pt x="1242" y="331"/>
                </a:lnTo>
              </a:path>
            </a:pathLst>
          </a:custGeom>
          <a:noFill/>
          <a:ln w="3175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23" name="Freeform 15"/>
          <p:cNvSpPr>
            <a:spLocks/>
          </p:cNvSpPr>
          <p:nvPr/>
        </p:nvSpPr>
        <p:spPr bwMode="auto">
          <a:xfrm>
            <a:off x="1982788" y="2636838"/>
            <a:ext cx="1895475" cy="381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64" y="0"/>
              </a:cxn>
              <a:cxn ang="0">
                <a:pos x="1194" y="240"/>
              </a:cxn>
            </a:cxnLst>
            <a:rect l="0" t="0" r="r" b="b"/>
            <a:pathLst>
              <a:path w="1194" h="240">
                <a:moveTo>
                  <a:pt x="0" y="0"/>
                </a:moveTo>
                <a:lnTo>
                  <a:pt x="464" y="0"/>
                </a:lnTo>
                <a:lnTo>
                  <a:pt x="1194" y="240"/>
                </a:lnTo>
              </a:path>
            </a:pathLst>
          </a:custGeom>
          <a:noFill/>
          <a:ln w="3175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24" name="Freeform 16"/>
          <p:cNvSpPr>
            <a:spLocks/>
          </p:cNvSpPr>
          <p:nvPr/>
        </p:nvSpPr>
        <p:spPr bwMode="auto">
          <a:xfrm>
            <a:off x="7331075" y="1584325"/>
            <a:ext cx="114300" cy="685800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72" y="0"/>
              </a:cxn>
              <a:cxn ang="0">
                <a:pos x="72" y="432"/>
              </a:cxn>
              <a:cxn ang="0">
                <a:pos x="0" y="432"/>
              </a:cxn>
            </a:cxnLst>
            <a:rect l="0" t="0" r="r" b="b"/>
            <a:pathLst>
              <a:path w="72" h="432">
                <a:moveTo>
                  <a:pt x="2" y="0"/>
                </a:moveTo>
                <a:lnTo>
                  <a:pt x="72" y="0"/>
                </a:lnTo>
                <a:lnTo>
                  <a:pt x="72" y="432"/>
                </a:lnTo>
                <a:lnTo>
                  <a:pt x="0" y="432"/>
                </a:lnTo>
              </a:path>
            </a:pathLst>
          </a:custGeom>
          <a:noFill/>
          <a:ln w="3175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25" name="Line 17"/>
          <p:cNvSpPr>
            <a:spLocks noChangeShapeType="1"/>
          </p:cNvSpPr>
          <p:nvPr/>
        </p:nvSpPr>
        <p:spPr bwMode="auto">
          <a:xfrm>
            <a:off x="6311900" y="2979738"/>
            <a:ext cx="1085850" cy="1587"/>
          </a:xfrm>
          <a:prstGeom prst="line">
            <a:avLst/>
          </a:prstGeom>
          <a:noFill/>
          <a:ln w="317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26" name="Line 18"/>
          <p:cNvSpPr>
            <a:spLocks noChangeShapeType="1"/>
          </p:cNvSpPr>
          <p:nvPr/>
        </p:nvSpPr>
        <p:spPr bwMode="auto">
          <a:xfrm>
            <a:off x="5826125" y="3700463"/>
            <a:ext cx="1571625" cy="1587"/>
          </a:xfrm>
          <a:prstGeom prst="line">
            <a:avLst/>
          </a:prstGeom>
          <a:noFill/>
          <a:ln w="317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27" name="Line 19"/>
          <p:cNvSpPr>
            <a:spLocks noChangeShapeType="1"/>
          </p:cNvSpPr>
          <p:nvPr/>
        </p:nvSpPr>
        <p:spPr bwMode="auto">
          <a:xfrm>
            <a:off x="4749800" y="4402138"/>
            <a:ext cx="2647950" cy="1587"/>
          </a:xfrm>
          <a:prstGeom prst="line">
            <a:avLst/>
          </a:prstGeom>
          <a:noFill/>
          <a:ln w="317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28" name="Freeform 20"/>
          <p:cNvSpPr>
            <a:spLocks/>
          </p:cNvSpPr>
          <p:nvPr/>
        </p:nvSpPr>
        <p:spPr bwMode="auto">
          <a:xfrm>
            <a:off x="2090738" y="1724025"/>
            <a:ext cx="2384425" cy="8032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58" y="0"/>
              </a:cxn>
              <a:cxn ang="0">
                <a:pos x="1502" y="506"/>
              </a:cxn>
            </a:cxnLst>
            <a:rect l="0" t="0" r="r" b="b"/>
            <a:pathLst>
              <a:path w="1502" h="506">
                <a:moveTo>
                  <a:pt x="0" y="0"/>
                </a:moveTo>
                <a:lnTo>
                  <a:pt x="358" y="0"/>
                </a:lnTo>
                <a:lnTo>
                  <a:pt x="1502" y="506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29" name="Freeform 21"/>
          <p:cNvSpPr>
            <a:spLocks/>
          </p:cNvSpPr>
          <p:nvPr/>
        </p:nvSpPr>
        <p:spPr bwMode="auto">
          <a:xfrm>
            <a:off x="4826000" y="1714500"/>
            <a:ext cx="1285875" cy="1169988"/>
          </a:xfrm>
          <a:custGeom>
            <a:avLst/>
            <a:gdLst/>
            <a:ahLst/>
            <a:cxnLst>
              <a:cxn ang="0">
                <a:pos x="810" y="0"/>
              </a:cxn>
              <a:cxn ang="0">
                <a:pos x="686" y="0"/>
              </a:cxn>
              <a:cxn ang="0">
                <a:pos x="0" y="737"/>
              </a:cxn>
            </a:cxnLst>
            <a:rect l="0" t="0" r="r" b="b"/>
            <a:pathLst>
              <a:path w="810" h="737">
                <a:moveTo>
                  <a:pt x="810" y="0"/>
                </a:moveTo>
                <a:lnTo>
                  <a:pt x="686" y="0"/>
                </a:lnTo>
                <a:lnTo>
                  <a:pt x="0" y="737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30" name="Freeform 22"/>
          <p:cNvSpPr>
            <a:spLocks/>
          </p:cNvSpPr>
          <p:nvPr/>
        </p:nvSpPr>
        <p:spPr bwMode="auto">
          <a:xfrm>
            <a:off x="5022850" y="1978025"/>
            <a:ext cx="1092200" cy="966788"/>
          </a:xfrm>
          <a:custGeom>
            <a:avLst/>
            <a:gdLst/>
            <a:ahLst/>
            <a:cxnLst>
              <a:cxn ang="0">
                <a:pos x="688" y="0"/>
              </a:cxn>
              <a:cxn ang="0">
                <a:pos x="562" y="0"/>
              </a:cxn>
              <a:cxn ang="0">
                <a:pos x="0" y="609"/>
              </a:cxn>
            </a:cxnLst>
            <a:rect l="0" t="0" r="r" b="b"/>
            <a:pathLst>
              <a:path w="688" h="609">
                <a:moveTo>
                  <a:pt x="688" y="0"/>
                </a:moveTo>
                <a:lnTo>
                  <a:pt x="562" y="0"/>
                </a:lnTo>
                <a:lnTo>
                  <a:pt x="0" y="609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31" name="Freeform 23"/>
          <p:cNvSpPr>
            <a:spLocks/>
          </p:cNvSpPr>
          <p:nvPr/>
        </p:nvSpPr>
        <p:spPr bwMode="auto">
          <a:xfrm>
            <a:off x="5172075" y="2492375"/>
            <a:ext cx="942975" cy="531813"/>
          </a:xfrm>
          <a:custGeom>
            <a:avLst/>
            <a:gdLst/>
            <a:ahLst/>
            <a:cxnLst>
              <a:cxn ang="0">
                <a:pos x="594" y="0"/>
              </a:cxn>
              <a:cxn ang="0">
                <a:pos x="468" y="0"/>
              </a:cxn>
              <a:cxn ang="0">
                <a:pos x="0" y="335"/>
              </a:cxn>
            </a:cxnLst>
            <a:rect l="0" t="0" r="r" b="b"/>
            <a:pathLst>
              <a:path w="594" h="335">
                <a:moveTo>
                  <a:pt x="594" y="0"/>
                </a:moveTo>
                <a:lnTo>
                  <a:pt x="468" y="0"/>
                </a:lnTo>
                <a:lnTo>
                  <a:pt x="0" y="335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32" name="Freeform 24"/>
          <p:cNvSpPr>
            <a:spLocks/>
          </p:cNvSpPr>
          <p:nvPr/>
        </p:nvSpPr>
        <p:spPr bwMode="auto">
          <a:xfrm>
            <a:off x="2154238" y="2247900"/>
            <a:ext cx="1971675" cy="5254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72" y="0"/>
              </a:cxn>
              <a:cxn ang="0">
                <a:pos x="1242" y="331"/>
              </a:cxn>
            </a:cxnLst>
            <a:rect l="0" t="0" r="r" b="b"/>
            <a:pathLst>
              <a:path w="1242" h="331">
                <a:moveTo>
                  <a:pt x="0" y="0"/>
                </a:moveTo>
                <a:lnTo>
                  <a:pt x="372" y="0"/>
                </a:lnTo>
                <a:lnTo>
                  <a:pt x="1242" y="331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33" name="Freeform 25"/>
          <p:cNvSpPr>
            <a:spLocks/>
          </p:cNvSpPr>
          <p:nvPr/>
        </p:nvSpPr>
        <p:spPr bwMode="auto">
          <a:xfrm>
            <a:off x="1982788" y="2636838"/>
            <a:ext cx="1895475" cy="381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64" y="0"/>
              </a:cxn>
              <a:cxn ang="0">
                <a:pos x="1194" y="240"/>
              </a:cxn>
            </a:cxnLst>
            <a:rect l="0" t="0" r="r" b="b"/>
            <a:pathLst>
              <a:path w="1194" h="240">
                <a:moveTo>
                  <a:pt x="0" y="0"/>
                </a:moveTo>
                <a:lnTo>
                  <a:pt x="464" y="0"/>
                </a:lnTo>
                <a:lnTo>
                  <a:pt x="1194" y="240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34" name="Freeform 26"/>
          <p:cNvSpPr>
            <a:spLocks/>
          </p:cNvSpPr>
          <p:nvPr/>
        </p:nvSpPr>
        <p:spPr bwMode="auto">
          <a:xfrm>
            <a:off x="7331075" y="1584325"/>
            <a:ext cx="114300" cy="1017588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72" y="0"/>
              </a:cxn>
              <a:cxn ang="0">
                <a:pos x="72" y="641"/>
              </a:cxn>
              <a:cxn ang="0">
                <a:pos x="0" y="641"/>
              </a:cxn>
            </a:cxnLst>
            <a:rect l="0" t="0" r="r" b="b"/>
            <a:pathLst>
              <a:path w="72" h="641">
                <a:moveTo>
                  <a:pt x="2" y="0"/>
                </a:moveTo>
                <a:lnTo>
                  <a:pt x="72" y="0"/>
                </a:lnTo>
                <a:lnTo>
                  <a:pt x="72" y="641"/>
                </a:lnTo>
                <a:lnTo>
                  <a:pt x="0" y="641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35" name="Line 27"/>
          <p:cNvSpPr>
            <a:spLocks noChangeShapeType="1"/>
          </p:cNvSpPr>
          <p:nvPr/>
        </p:nvSpPr>
        <p:spPr bwMode="auto">
          <a:xfrm>
            <a:off x="7448550" y="2085975"/>
            <a:ext cx="111125" cy="1588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36" name="Line 28"/>
          <p:cNvSpPr>
            <a:spLocks noChangeShapeType="1"/>
          </p:cNvSpPr>
          <p:nvPr/>
        </p:nvSpPr>
        <p:spPr bwMode="auto">
          <a:xfrm>
            <a:off x="6311900" y="2979738"/>
            <a:ext cx="1085850" cy="1587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37" name="Line 29"/>
          <p:cNvSpPr>
            <a:spLocks noChangeShapeType="1"/>
          </p:cNvSpPr>
          <p:nvPr/>
        </p:nvSpPr>
        <p:spPr bwMode="auto">
          <a:xfrm>
            <a:off x="5826125" y="3700463"/>
            <a:ext cx="1571625" cy="1587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38" name="Line 30"/>
          <p:cNvSpPr>
            <a:spLocks noChangeShapeType="1"/>
          </p:cNvSpPr>
          <p:nvPr/>
        </p:nvSpPr>
        <p:spPr bwMode="auto">
          <a:xfrm>
            <a:off x="4749800" y="4402138"/>
            <a:ext cx="2647950" cy="1587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39" name="Rectangle 31"/>
          <p:cNvSpPr>
            <a:spLocks noChangeArrowheads="1"/>
          </p:cNvSpPr>
          <p:nvPr/>
        </p:nvSpPr>
        <p:spPr bwMode="auto">
          <a:xfrm>
            <a:off x="422275" y="5164138"/>
            <a:ext cx="5638800" cy="32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800">
                <a:solidFill>
                  <a:srgbClr val="231F20"/>
                </a:solidFill>
                <a:latin typeface="Arial Black" pitchFamily="34" charset="0"/>
              </a:rPr>
              <a:t>(a)  Cross section of spinal cord and vertebra</a:t>
            </a:r>
            <a:endParaRPr lang="en-US" sz="1800">
              <a:latin typeface="Arial" charset="0"/>
            </a:endParaRPr>
          </a:p>
        </p:txBody>
      </p:sp>
      <p:sp>
        <p:nvSpPr>
          <p:cNvPr id="17440" name="Rectangle 32"/>
          <p:cNvSpPr>
            <a:spLocks noChangeArrowheads="1"/>
          </p:cNvSpPr>
          <p:nvPr/>
        </p:nvSpPr>
        <p:spPr bwMode="auto">
          <a:xfrm>
            <a:off x="419100" y="1579563"/>
            <a:ext cx="162560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800" b="1">
                <a:solidFill>
                  <a:srgbClr val="231F20"/>
                </a:solidFill>
                <a:latin typeface="Arial" charset="0"/>
              </a:rPr>
              <a:t>Epidural space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b="1">
                <a:solidFill>
                  <a:srgbClr val="231F20"/>
                </a:solidFill>
                <a:latin typeface="Arial" charset="0"/>
              </a:rPr>
              <a:t>(contains fat)</a:t>
            </a:r>
            <a:endParaRPr lang="en-US" sz="1800" b="1">
              <a:latin typeface="Arial" charset="0"/>
            </a:endParaRPr>
          </a:p>
        </p:txBody>
      </p:sp>
      <p:sp>
        <p:nvSpPr>
          <p:cNvPr id="17441" name="Rectangle 33"/>
          <p:cNvSpPr>
            <a:spLocks noChangeArrowheads="1"/>
          </p:cNvSpPr>
          <p:nvPr/>
        </p:nvSpPr>
        <p:spPr bwMode="auto">
          <a:xfrm>
            <a:off x="6140450" y="1573213"/>
            <a:ext cx="1028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800" b="1">
                <a:solidFill>
                  <a:srgbClr val="231F20"/>
                </a:solidFill>
                <a:latin typeface="Arial" charset="0"/>
              </a:rPr>
              <a:t>Pia mater</a:t>
            </a:r>
            <a:endParaRPr lang="en-US" sz="1800" b="1">
              <a:latin typeface="Arial" charset="0"/>
            </a:endParaRPr>
          </a:p>
        </p:txBody>
      </p:sp>
      <p:sp>
        <p:nvSpPr>
          <p:cNvPr id="17442" name="Rectangle 34"/>
          <p:cNvSpPr>
            <a:spLocks noChangeArrowheads="1"/>
          </p:cNvSpPr>
          <p:nvPr/>
        </p:nvSpPr>
        <p:spPr bwMode="auto">
          <a:xfrm>
            <a:off x="7594600" y="1954213"/>
            <a:ext cx="11303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800" b="1">
                <a:solidFill>
                  <a:srgbClr val="231F20"/>
                </a:solidFill>
                <a:latin typeface="Arial" charset="0"/>
              </a:rPr>
              <a:t>Spinal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b="1">
                <a:solidFill>
                  <a:srgbClr val="231F20"/>
                </a:solidFill>
                <a:latin typeface="Arial" charset="0"/>
              </a:rPr>
              <a:t>meninges </a:t>
            </a:r>
          </a:p>
        </p:txBody>
      </p:sp>
      <p:sp>
        <p:nvSpPr>
          <p:cNvPr id="17443" name="Rectangle 35"/>
          <p:cNvSpPr>
            <a:spLocks noChangeArrowheads="1"/>
          </p:cNvSpPr>
          <p:nvPr/>
        </p:nvSpPr>
        <p:spPr bwMode="auto">
          <a:xfrm>
            <a:off x="6149975" y="1846263"/>
            <a:ext cx="113030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800" b="1">
                <a:solidFill>
                  <a:srgbClr val="231F20"/>
                </a:solidFill>
                <a:latin typeface="Arial" charset="0"/>
              </a:rPr>
              <a:t>Arachnoid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b="1">
                <a:solidFill>
                  <a:srgbClr val="231F20"/>
                </a:solidFill>
                <a:latin typeface="Arial" charset="0"/>
              </a:rPr>
              <a:t>mater </a:t>
            </a:r>
          </a:p>
        </p:txBody>
      </p:sp>
      <p:sp>
        <p:nvSpPr>
          <p:cNvPr id="17444" name="Rectangle 36"/>
          <p:cNvSpPr>
            <a:spLocks noChangeArrowheads="1"/>
          </p:cNvSpPr>
          <p:nvPr/>
        </p:nvSpPr>
        <p:spPr bwMode="auto">
          <a:xfrm>
            <a:off x="6140450" y="2357438"/>
            <a:ext cx="1206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800" b="1">
                <a:solidFill>
                  <a:srgbClr val="231F20"/>
                </a:solidFill>
                <a:latin typeface="Arial" charset="0"/>
              </a:rPr>
              <a:t>Dura mater</a:t>
            </a:r>
            <a:endParaRPr lang="en-US" sz="1800" b="1">
              <a:latin typeface="Arial" charset="0"/>
            </a:endParaRPr>
          </a:p>
        </p:txBody>
      </p:sp>
      <p:sp>
        <p:nvSpPr>
          <p:cNvPr id="17445" name="Rectangle 37"/>
          <p:cNvSpPr>
            <a:spLocks noChangeArrowheads="1"/>
          </p:cNvSpPr>
          <p:nvPr/>
        </p:nvSpPr>
        <p:spPr bwMode="auto">
          <a:xfrm>
            <a:off x="7429500" y="2827338"/>
            <a:ext cx="9017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800" b="1">
                <a:solidFill>
                  <a:srgbClr val="231F20"/>
                </a:solidFill>
                <a:latin typeface="Arial" charset="0"/>
              </a:rPr>
              <a:t>Bone of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b="1">
                <a:solidFill>
                  <a:srgbClr val="231F20"/>
                </a:solidFill>
                <a:latin typeface="Arial" charset="0"/>
              </a:rPr>
              <a:t>vertebra</a:t>
            </a:r>
            <a:endParaRPr lang="en-US" sz="1800" b="1">
              <a:latin typeface="Arial" charset="0"/>
            </a:endParaRPr>
          </a:p>
        </p:txBody>
      </p:sp>
      <p:sp>
        <p:nvSpPr>
          <p:cNvPr id="17446" name="Rectangle 38"/>
          <p:cNvSpPr>
            <a:spLocks noChangeArrowheads="1"/>
          </p:cNvSpPr>
          <p:nvPr/>
        </p:nvSpPr>
        <p:spPr bwMode="auto">
          <a:xfrm>
            <a:off x="419100" y="2106613"/>
            <a:ext cx="170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800" b="1">
                <a:solidFill>
                  <a:srgbClr val="231F20"/>
                </a:solidFill>
                <a:latin typeface="Arial" charset="0"/>
              </a:rPr>
              <a:t>Subdural space</a:t>
            </a:r>
            <a:endParaRPr lang="en-US" sz="1800" b="1">
              <a:latin typeface="Arial" charset="0"/>
            </a:endParaRPr>
          </a:p>
        </p:txBody>
      </p:sp>
      <p:sp>
        <p:nvSpPr>
          <p:cNvPr id="17447" name="Rectangle 39"/>
          <p:cNvSpPr>
            <a:spLocks noChangeArrowheads="1"/>
          </p:cNvSpPr>
          <p:nvPr/>
        </p:nvSpPr>
        <p:spPr bwMode="auto">
          <a:xfrm>
            <a:off x="419100" y="2503488"/>
            <a:ext cx="16129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800" b="1">
                <a:solidFill>
                  <a:srgbClr val="231F20"/>
                </a:solidFill>
                <a:latin typeface="Arial" charset="0"/>
              </a:rPr>
              <a:t>Subarachnoid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b="1">
                <a:solidFill>
                  <a:srgbClr val="231F20"/>
                </a:solidFill>
                <a:latin typeface="Arial" charset="0"/>
              </a:rPr>
              <a:t>space</a:t>
            </a:r>
            <a:endParaRPr lang="en-US" sz="1800" b="1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800" b="1">
                <a:solidFill>
                  <a:srgbClr val="231F20"/>
                </a:solidFill>
                <a:latin typeface="Arial" charset="0"/>
              </a:rPr>
              <a:t>(contains CSF)</a:t>
            </a:r>
          </a:p>
        </p:txBody>
      </p:sp>
      <p:sp>
        <p:nvSpPr>
          <p:cNvPr id="17448" name="Rectangle 40"/>
          <p:cNvSpPr>
            <a:spLocks noChangeArrowheads="1"/>
          </p:cNvSpPr>
          <p:nvPr/>
        </p:nvSpPr>
        <p:spPr bwMode="auto">
          <a:xfrm>
            <a:off x="7429500" y="3548063"/>
            <a:ext cx="12192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800" b="1">
                <a:solidFill>
                  <a:srgbClr val="231F20"/>
                </a:solidFill>
                <a:latin typeface="Arial" charset="0"/>
              </a:rPr>
              <a:t>Dorsal root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b="1">
                <a:solidFill>
                  <a:srgbClr val="231F20"/>
                </a:solidFill>
                <a:latin typeface="Arial" charset="0"/>
              </a:rPr>
              <a:t>ganglion</a:t>
            </a:r>
            <a:endParaRPr lang="en-US" sz="1800" b="1">
              <a:latin typeface="Arial" charset="0"/>
            </a:endParaRPr>
          </a:p>
        </p:txBody>
      </p:sp>
      <p:sp>
        <p:nvSpPr>
          <p:cNvPr id="17449" name="Rectangle 41"/>
          <p:cNvSpPr>
            <a:spLocks noChangeArrowheads="1"/>
          </p:cNvSpPr>
          <p:nvPr/>
        </p:nvSpPr>
        <p:spPr bwMode="auto">
          <a:xfrm>
            <a:off x="7429500" y="4249738"/>
            <a:ext cx="11811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800" b="1">
                <a:solidFill>
                  <a:srgbClr val="231F20"/>
                </a:solidFill>
                <a:latin typeface="Arial" charset="0"/>
              </a:rPr>
              <a:t>Body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b="1">
                <a:solidFill>
                  <a:srgbClr val="231F20"/>
                </a:solidFill>
                <a:latin typeface="Arial" charset="0"/>
              </a:rPr>
              <a:t>of vertebra</a:t>
            </a:r>
            <a:endParaRPr lang="en-US" sz="1800" b="1">
              <a:latin typeface="Arial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7975600" y="6580188"/>
            <a:ext cx="11668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200" b="1">
                <a:latin typeface="Arial" charset="0"/>
              </a:rPr>
              <a:t>Figure 12.31b</a:t>
            </a:r>
          </a:p>
        </p:txBody>
      </p:sp>
      <p:pic>
        <p:nvPicPr>
          <p:cNvPr id="18441" name="Picture 9" descr="figure_12_31_b-j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4663" y="487363"/>
            <a:ext cx="8231187" cy="5868987"/>
          </a:xfrm>
          <a:prstGeom prst="rect">
            <a:avLst/>
          </a:prstGeom>
          <a:noFill/>
        </p:spPr>
      </p:pic>
      <p:sp>
        <p:nvSpPr>
          <p:cNvPr id="18442" name="AutoShape 10"/>
          <p:cNvSpPr>
            <a:spLocks/>
          </p:cNvSpPr>
          <p:nvPr/>
        </p:nvSpPr>
        <p:spPr bwMode="auto">
          <a:xfrm rot="5400000">
            <a:off x="4945063" y="2368550"/>
            <a:ext cx="50800" cy="301625"/>
          </a:xfrm>
          <a:prstGeom prst="leftBracket">
            <a:avLst>
              <a:gd name="adj" fmla="val 0"/>
            </a:avLst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43" name="Freeform 11"/>
          <p:cNvSpPr>
            <a:spLocks/>
          </p:cNvSpPr>
          <p:nvPr/>
        </p:nvSpPr>
        <p:spPr bwMode="auto">
          <a:xfrm>
            <a:off x="3373438" y="1309688"/>
            <a:ext cx="1389062" cy="9525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54" y="0"/>
              </a:cxn>
              <a:cxn ang="0">
                <a:pos x="875" y="600"/>
              </a:cxn>
            </a:cxnLst>
            <a:rect l="0" t="0" r="r" b="b"/>
            <a:pathLst>
              <a:path w="875" h="600">
                <a:moveTo>
                  <a:pt x="0" y="0"/>
                </a:moveTo>
                <a:lnTo>
                  <a:pt x="354" y="0"/>
                </a:lnTo>
                <a:lnTo>
                  <a:pt x="875" y="600"/>
                </a:lnTo>
              </a:path>
            </a:pathLst>
          </a:custGeom>
          <a:noFill/>
          <a:ln w="28575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4" name="Freeform 12"/>
          <p:cNvSpPr>
            <a:spLocks/>
          </p:cNvSpPr>
          <p:nvPr/>
        </p:nvSpPr>
        <p:spPr bwMode="auto">
          <a:xfrm>
            <a:off x="4975225" y="595313"/>
            <a:ext cx="895350" cy="1501775"/>
          </a:xfrm>
          <a:custGeom>
            <a:avLst/>
            <a:gdLst/>
            <a:ahLst/>
            <a:cxnLst>
              <a:cxn ang="0">
                <a:pos x="564" y="0"/>
              </a:cxn>
              <a:cxn ang="0">
                <a:pos x="368" y="0"/>
              </a:cxn>
              <a:cxn ang="0">
                <a:pos x="0" y="946"/>
              </a:cxn>
            </a:cxnLst>
            <a:rect l="0" t="0" r="r" b="b"/>
            <a:pathLst>
              <a:path w="564" h="946">
                <a:moveTo>
                  <a:pt x="564" y="0"/>
                </a:moveTo>
                <a:lnTo>
                  <a:pt x="368" y="0"/>
                </a:lnTo>
                <a:lnTo>
                  <a:pt x="0" y="946"/>
                </a:lnTo>
              </a:path>
            </a:pathLst>
          </a:custGeom>
          <a:noFill/>
          <a:ln w="28575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5" name="Freeform 13"/>
          <p:cNvSpPr>
            <a:spLocks/>
          </p:cNvSpPr>
          <p:nvPr/>
        </p:nvSpPr>
        <p:spPr bwMode="auto">
          <a:xfrm>
            <a:off x="4987925" y="2655888"/>
            <a:ext cx="2225675" cy="352425"/>
          </a:xfrm>
          <a:custGeom>
            <a:avLst/>
            <a:gdLst/>
            <a:ahLst/>
            <a:cxnLst>
              <a:cxn ang="0">
                <a:pos x="1402" y="222"/>
              </a:cxn>
              <a:cxn ang="0">
                <a:pos x="230" y="222"/>
              </a:cxn>
              <a:cxn ang="0">
                <a:pos x="0" y="0"/>
              </a:cxn>
            </a:cxnLst>
            <a:rect l="0" t="0" r="r" b="b"/>
            <a:pathLst>
              <a:path w="1402" h="222">
                <a:moveTo>
                  <a:pt x="1402" y="222"/>
                </a:moveTo>
                <a:lnTo>
                  <a:pt x="230" y="222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6" name="Freeform 14"/>
          <p:cNvSpPr>
            <a:spLocks/>
          </p:cNvSpPr>
          <p:nvPr/>
        </p:nvSpPr>
        <p:spPr bwMode="auto">
          <a:xfrm>
            <a:off x="4953000" y="2928938"/>
            <a:ext cx="2066925" cy="960437"/>
          </a:xfrm>
          <a:custGeom>
            <a:avLst/>
            <a:gdLst/>
            <a:ahLst/>
            <a:cxnLst>
              <a:cxn ang="0">
                <a:pos x="1302" y="605"/>
              </a:cxn>
              <a:cxn ang="0">
                <a:pos x="590" y="605"/>
              </a:cxn>
              <a:cxn ang="0">
                <a:pos x="0" y="0"/>
              </a:cxn>
            </a:cxnLst>
            <a:rect l="0" t="0" r="r" b="b"/>
            <a:pathLst>
              <a:path w="1302" h="605">
                <a:moveTo>
                  <a:pt x="1302" y="605"/>
                </a:moveTo>
                <a:lnTo>
                  <a:pt x="590" y="605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7" name="Freeform 15"/>
          <p:cNvSpPr>
            <a:spLocks/>
          </p:cNvSpPr>
          <p:nvPr/>
        </p:nvSpPr>
        <p:spPr bwMode="auto">
          <a:xfrm>
            <a:off x="5362575" y="3743325"/>
            <a:ext cx="1320800" cy="1168400"/>
          </a:xfrm>
          <a:custGeom>
            <a:avLst/>
            <a:gdLst/>
            <a:ahLst/>
            <a:cxnLst>
              <a:cxn ang="0">
                <a:pos x="832" y="736"/>
              </a:cxn>
              <a:cxn ang="0">
                <a:pos x="448" y="736"/>
              </a:cxn>
              <a:cxn ang="0">
                <a:pos x="0" y="0"/>
              </a:cxn>
            </a:cxnLst>
            <a:rect l="0" t="0" r="r" b="b"/>
            <a:pathLst>
              <a:path w="832" h="736">
                <a:moveTo>
                  <a:pt x="832" y="736"/>
                </a:moveTo>
                <a:lnTo>
                  <a:pt x="448" y="736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8" name="Freeform 16"/>
          <p:cNvSpPr>
            <a:spLocks/>
          </p:cNvSpPr>
          <p:nvPr/>
        </p:nvSpPr>
        <p:spPr bwMode="auto">
          <a:xfrm>
            <a:off x="5241925" y="4622800"/>
            <a:ext cx="1466850" cy="654050"/>
          </a:xfrm>
          <a:custGeom>
            <a:avLst/>
            <a:gdLst/>
            <a:ahLst/>
            <a:cxnLst>
              <a:cxn ang="0">
                <a:pos x="924" y="412"/>
              </a:cxn>
              <a:cxn ang="0">
                <a:pos x="316" y="412"/>
              </a:cxn>
              <a:cxn ang="0">
                <a:pos x="0" y="0"/>
              </a:cxn>
            </a:cxnLst>
            <a:rect l="0" t="0" r="r" b="b"/>
            <a:pathLst>
              <a:path w="924" h="412">
                <a:moveTo>
                  <a:pt x="924" y="412"/>
                </a:moveTo>
                <a:lnTo>
                  <a:pt x="316" y="412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9" name="Freeform 17"/>
          <p:cNvSpPr>
            <a:spLocks/>
          </p:cNvSpPr>
          <p:nvPr/>
        </p:nvSpPr>
        <p:spPr bwMode="auto">
          <a:xfrm>
            <a:off x="5362575" y="5194300"/>
            <a:ext cx="1346200" cy="520700"/>
          </a:xfrm>
          <a:custGeom>
            <a:avLst/>
            <a:gdLst/>
            <a:ahLst/>
            <a:cxnLst>
              <a:cxn ang="0">
                <a:pos x="848" y="328"/>
              </a:cxn>
              <a:cxn ang="0">
                <a:pos x="268" y="328"/>
              </a:cxn>
              <a:cxn ang="0">
                <a:pos x="0" y="0"/>
              </a:cxn>
            </a:cxnLst>
            <a:rect l="0" t="0" r="r" b="b"/>
            <a:pathLst>
              <a:path w="848" h="328">
                <a:moveTo>
                  <a:pt x="848" y="328"/>
                </a:moveTo>
                <a:lnTo>
                  <a:pt x="268" y="328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50" name="Freeform 18"/>
          <p:cNvSpPr>
            <a:spLocks/>
          </p:cNvSpPr>
          <p:nvPr/>
        </p:nvSpPr>
        <p:spPr bwMode="auto">
          <a:xfrm>
            <a:off x="5038725" y="982663"/>
            <a:ext cx="1333500" cy="1517650"/>
          </a:xfrm>
          <a:custGeom>
            <a:avLst/>
            <a:gdLst/>
            <a:ahLst/>
            <a:cxnLst>
              <a:cxn ang="0">
                <a:pos x="840" y="0"/>
              </a:cxn>
              <a:cxn ang="0">
                <a:pos x="704" y="0"/>
              </a:cxn>
              <a:cxn ang="0">
                <a:pos x="0" y="956"/>
              </a:cxn>
            </a:cxnLst>
            <a:rect l="0" t="0" r="r" b="b"/>
            <a:pathLst>
              <a:path w="840" h="956">
                <a:moveTo>
                  <a:pt x="840" y="0"/>
                </a:moveTo>
                <a:lnTo>
                  <a:pt x="704" y="0"/>
                </a:lnTo>
                <a:lnTo>
                  <a:pt x="0" y="956"/>
                </a:lnTo>
              </a:path>
            </a:pathLst>
          </a:custGeom>
          <a:noFill/>
          <a:ln w="28575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51" name="Freeform 19"/>
          <p:cNvSpPr>
            <a:spLocks/>
          </p:cNvSpPr>
          <p:nvPr/>
        </p:nvSpPr>
        <p:spPr bwMode="auto">
          <a:xfrm>
            <a:off x="5540375" y="1509713"/>
            <a:ext cx="831850" cy="831850"/>
          </a:xfrm>
          <a:custGeom>
            <a:avLst/>
            <a:gdLst/>
            <a:ahLst/>
            <a:cxnLst>
              <a:cxn ang="0">
                <a:pos x="524" y="0"/>
              </a:cxn>
              <a:cxn ang="0">
                <a:pos x="398" y="0"/>
              </a:cxn>
              <a:cxn ang="0">
                <a:pos x="0" y="524"/>
              </a:cxn>
            </a:cxnLst>
            <a:rect l="0" t="0" r="r" b="b"/>
            <a:pathLst>
              <a:path w="524" h="524">
                <a:moveTo>
                  <a:pt x="524" y="0"/>
                </a:moveTo>
                <a:lnTo>
                  <a:pt x="398" y="0"/>
                </a:lnTo>
                <a:lnTo>
                  <a:pt x="0" y="524"/>
                </a:lnTo>
              </a:path>
            </a:pathLst>
          </a:custGeom>
          <a:noFill/>
          <a:ln w="28575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52" name="Freeform 20"/>
          <p:cNvSpPr>
            <a:spLocks/>
          </p:cNvSpPr>
          <p:nvPr/>
        </p:nvSpPr>
        <p:spPr bwMode="auto">
          <a:xfrm>
            <a:off x="5711825" y="2097088"/>
            <a:ext cx="660400" cy="552450"/>
          </a:xfrm>
          <a:custGeom>
            <a:avLst/>
            <a:gdLst/>
            <a:ahLst/>
            <a:cxnLst>
              <a:cxn ang="0">
                <a:pos x="416" y="0"/>
              </a:cxn>
              <a:cxn ang="0">
                <a:pos x="298" y="0"/>
              </a:cxn>
              <a:cxn ang="0">
                <a:pos x="0" y="348"/>
              </a:cxn>
            </a:cxnLst>
            <a:rect l="0" t="0" r="r" b="b"/>
            <a:pathLst>
              <a:path w="416" h="348">
                <a:moveTo>
                  <a:pt x="416" y="0"/>
                </a:moveTo>
                <a:lnTo>
                  <a:pt x="298" y="0"/>
                </a:lnTo>
                <a:lnTo>
                  <a:pt x="0" y="348"/>
                </a:lnTo>
              </a:path>
            </a:pathLst>
          </a:custGeom>
          <a:noFill/>
          <a:ln w="28575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53" name="Freeform 21"/>
          <p:cNvSpPr>
            <a:spLocks/>
          </p:cNvSpPr>
          <p:nvPr/>
        </p:nvSpPr>
        <p:spPr bwMode="auto">
          <a:xfrm>
            <a:off x="5419725" y="1795463"/>
            <a:ext cx="952500" cy="1076325"/>
          </a:xfrm>
          <a:custGeom>
            <a:avLst/>
            <a:gdLst/>
            <a:ahLst/>
            <a:cxnLst>
              <a:cxn ang="0">
                <a:pos x="600" y="0"/>
              </a:cxn>
              <a:cxn ang="0">
                <a:pos x="500" y="0"/>
              </a:cxn>
              <a:cxn ang="0">
                <a:pos x="0" y="678"/>
              </a:cxn>
            </a:cxnLst>
            <a:rect l="0" t="0" r="r" b="b"/>
            <a:pathLst>
              <a:path w="600" h="678">
                <a:moveTo>
                  <a:pt x="600" y="0"/>
                </a:moveTo>
                <a:lnTo>
                  <a:pt x="500" y="0"/>
                </a:lnTo>
                <a:lnTo>
                  <a:pt x="0" y="678"/>
                </a:lnTo>
              </a:path>
            </a:pathLst>
          </a:custGeom>
          <a:noFill/>
          <a:ln w="28575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54" name="Freeform 22"/>
          <p:cNvSpPr>
            <a:spLocks/>
          </p:cNvSpPr>
          <p:nvPr/>
        </p:nvSpPr>
        <p:spPr bwMode="auto">
          <a:xfrm>
            <a:off x="3443288" y="1611313"/>
            <a:ext cx="1331912" cy="14033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0" y="0"/>
              </a:cxn>
              <a:cxn ang="0">
                <a:pos x="839" y="884"/>
              </a:cxn>
            </a:cxnLst>
            <a:rect l="0" t="0" r="r" b="b"/>
            <a:pathLst>
              <a:path w="839" h="884">
                <a:moveTo>
                  <a:pt x="0" y="0"/>
                </a:moveTo>
                <a:lnTo>
                  <a:pt x="210" y="0"/>
                </a:lnTo>
                <a:lnTo>
                  <a:pt x="839" y="884"/>
                </a:lnTo>
              </a:path>
            </a:pathLst>
          </a:custGeom>
          <a:noFill/>
          <a:ln w="28575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55" name="Freeform 23"/>
          <p:cNvSpPr>
            <a:spLocks/>
          </p:cNvSpPr>
          <p:nvPr/>
        </p:nvSpPr>
        <p:spPr bwMode="auto">
          <a:xfrm>
            <a:off x="3398838" y="1919288"/>
            <a:ext cx="584200" cy="6699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36" y="0"/>
              </a:cxn>
              <a:cxn ang="0">
                <a:pos x="368" y="422"/>
              </a:cxn>
            </a:cxnLst>
            <a:rect l="0" t="0" r="r" b="b"/>
            <a:pathLst>
              <a:path w="368" h="422">
                <a:moveTo>
                  <a:pt x="0" y="0"/>
                </a:moveTo>
                <a:lnTo>
                  <a:pt x="136" y="0"/>
                </a:lnTo>
                <a:lnTo>
                  <a:pt x="368" y="422"/>
                </a:lnTo>
              </a:path>
            </a:pathLst>
          </a:custGeom>
          <a:noFill/>
          <a:ln w="28575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56" name="Freeform 24"/>
          <p:cNvSpPr>
            <a:spLocks/>
          </p:cNvSpPr>
          <p:nvPr/>
        </p:nvSpPr>
        <p:spPr bwMode="auto">
          <a:xfrm>
            <a:off x="1697038" y="2246313"/>
            <a:ext cx="1400175" cy="1587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90" y="0"/>
              </a:cxn>
              <a:cxn ang="0">
                <a:pos x="882" y="100"/>
              </a:cxn>
            </a:cxnLst>
            <a:rect l="0" t="0" r="r" b="b"/>
            <a:pathLst>
              <a:path w="882" h="100">
                <a:moveTo>
                  <a:pt x="0" y="0"/>
                </a:moveTo>
                <a:lnTo>
                  <a:pt x="690" y="0"/>
                </a:lnTo>
                <a:lnTo>
                  <a:pt x="882" y="100"/>
                </a:lnTo>
              </a:path>
            </a:pathLst>
          </a:custGeom>
          <a:noFill/>
          <a:ln w="28575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57" name="Freeform 25"/>
          <p:cNvSpPr>
            <a:spLocks/>
          </p:cNvSpPr>
          <p:nvPr/>
        </p:nvSpPr>
        <p:spPr bwMode="auto">
          <a:xfrm>
            <a:off x="1681163" y="2525713"/>
            <a:ext cx="1778000" cy="1128712"/>
          </a:xfrm>
          <a:custGeom>
            <a:avLst/>
            <a:gdLst/>
            <a:ahLst/>
            <a:cxnLst>
              <a:cxn ang="0">
                <a:pos x="0" y="711"/>
              </a:cxn>
              <a:cxn ang="0">
                <a:pos x="682" y="711"/>
              </a:cxn>
              <a:cxn ang="0">
                <a:pos x="1120" y="0"/>
              </a:cxn>
            </a:cxnLst>
            <a:rect l="0" t="0" r="r" b="b"/>
            <a:pathLst>
              <a:path w="1120" h="711">
                <a:moveTo>
                  <a:pt x="0" y="711"/>
                </a:moveTo>
                <a:lnTo>
                  <a:pt x="682" y="711"/>
                </a:lnTo>
                <a:lnTo>
                  <a:pt x="1120" y="0"/>
                </a:lnTo>
              </a:path>
            </a:pathLst>
          </a:custGeom>
          <a:noFill/>
          <a:ln w="28575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58" name="Freeform 26"/>
          <p:cNvSpPr>
            <a:spLocks/>
          </p:cNvSpPr>
          <p:nvPr/>
        </p:nvSpPr>
        <p:spPr bwMode="auto">
          <a:xfrm>
            <a:off x="1766888" y="2919413"/>
            <a:ext cx="1870075" cy="1731962"/>
          </a:xfrm>
          <a:custGeom>
            <a:avLst/>
            <a:gdLst/>
            <a:ahLst/>
            <a:cxnLst>
              <a:cxn ang="0">
                <a:pos x="0" y="1091"/>
              </a:cxn>
              <a:cxn ang="0">
                <a:pos x="868" y="1091"/>
              </a:cxn>
              <a:cxn ang="0">
                <a:pos x="1178" y="0"/>
              </a:cxn>
            </a:cxnLst>
            <a:rect l="0" t="0" r="r" b="b"/>
            <a:pathLst>
              <a:path w="1178" h="1091">
                <a:moveTo>
                  <a:pt x="0" y="1091"/>
                </a:moveTo>
                <a:lnTo>
                  <a:pt x="868" y="1091"/>
                </a:lnTo>
                <a:lnTo>
                  <a:pt x="1178" y="0"/>
                </a:lnTo>
              </a:path>
            </a:pathLst>
          </a:custGeom>
          <a:noFill/>
          <a:ln w="28575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59" name="Freeform 27"/>
          <p:cNvSpPr>
            <a:spLocks/>
          </p:cNvSpPr>
          <p:nvPr/>
        </p:nvSpPr>
        <p:spPr bwMode="auto">
          <a:xfrm>
            <a:off x="1824038" y="2459038"/>
            <a:ext cx="933450" cy="457200"/>
          </a:xfrm>
          <a:custGeom>
            <a:avLst/>
            <a:gdLst/>
            <a:ahLst/>
            <a:cxnLst>
              <a:cxn ang="0">
                <a:pos x="0" y="288"/>
              </a:cxn>
              <a:cxn ang="0">
                <a:pos x="226" y="288"/>
              </a:cxn>
              <a:cxn ang="0">
                <a:pos x="588" y="0"/>
              </a:cxn>
            </a:cxnLst>
            <a:rect l="0" t="0" r="r" b="b"/>
            <a:pathLst>
              <a:path w="588" h="288">
                <a:moveTo>
                  <a:pt x="0" y="288"/>
                </a:moveTo>
                <a:lnTo>
                  <a:pt x="226" y="288"/>
                </a:lnTo>
                <a:lnTo>
                  <a:pt x="588" y="0"/>
                </a:lnTo>
              </a:path>
            </a:pathLst>
          </a:custGeom>
          <a:noFill/>
          <a:ln w="28575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60" name="Freeform 28"/>
          <p:cNvSpPr>
            <a:spLocks/>
          </p:cNvSpPr>
          <p:nvPr/>
        </p:nvSpPr>
        <p:spPr bwMode="auto">
          <a:xfrm>
            <a:off x="1455738" y="1131888"/>
            <a:ext cx="98425" cy="952500"/>
          </a:xfrm>
          <a:custGeom>
            <a:avLst/>
            <a:gdLst/>
            <a:ahLst/>
            <a:cxnLst>
              <a:cxn ang="0">
                <a:pos x="60" y="0"/>
              </a:cxn>
              <a:cxn ang="0">
                <a:pos x="0" y="0"/>
              </a:cxn>
              <a:cxn ang="0">
                <a:pos x="0" y="600"/>
              </a:cxn>
              <a:cxn ang="0">
                <a:pos x="62" y="600"/>
              </a:cxn>
            </a:cxnLst>
            <a:rect l="0" t="0" r="r" b="b"/>
            <a:pathLst>
              <a:path w="62" h="600">
                <a:moveTo>
                  <a:pt x="60" y="0"/>
                </a:moveTo>
                <a:lnTo>
                  <a:pt x="0" y="0"/>
                </a:lnTo>
                <a:lnTo>
                  <a:pt x="0" y="600"/>
                </a:lnTo>
                <a:lnTo>
                  <a:pt x="62" y="600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61" name="Freeform 29"/>
          <p:cNvSpPr>
            <a:spLocks/>
          </p:cNvSpPr>
          <p:nvPr/>
        </p:nvSpPr>
        <p:spPr bwMode="auto">
          <a:xfrm>
            <a:off x="7699375" y="839788"/>
            <a:ext cx="98425" cy="1397000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62" y="0"/>
              </a:cxn>
              <a:cxn ang="0">
                <a:pos x="62" y="880"/>
              </a:cxn>
              <a:cxn ang="0">
                <a:pos x="0" y="880"/>
              </a:cxn>
            </a:cxnLst>
            <a:rect l="0" t="0" r="r" b="b"/>
            <a:pathLst>
              <a:path w="62" h="880">
                <a:moveTo>
                  <a:pt x="2" y="0"/>
                </a:moveTo>
                <a:lnTo>
                  <a:pt x="62" y="0"/>
                </a:lnTo>
                <a:lnTo>
                  <a:pt x="62" y="880"/>
                </a:lnTo>
                <a:lnTo>
                  <a:pt x="0" y="880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62" name="Line 30"/>
          <p:cNvSpPr>
            <a:spLocks noChangeShapeType="1"/>
          </p:cNvSpPr>
          <p:nvPr/>
        </p:nvSpPr>
        <p:spPr bwMode="auto">
          <a:xfrm flipH="1">
            <a:off x="1122363" y="1604963"/>
            <a:ext cx="330200" cy="1587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63" name="Line 31"/>
          <p:cNvSpPr>
            <a:spLocks noChangeShapeType="1"/>
          </p:cNvSpPr>
          <p:nvPr/>
        </p:nvSpPr>
        <p:spPr bwMode="auto">
          <a:xfrm>
            <a:off x="7797800" y="1554163"/>
            <a:ext cx="107950" cy="1587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64" name="Freeform 32"/>
          <p:cNvSpPr>
            <a:spLocks/>
          </p:cNvSpPr>
          <p:nvPr/>
        </p:nvSpPr>
        <p:spPr bwMode="auto">
          <a:xfrm>
            <a:off x="3373438" y="1309688"/>
            <a:ext cx="1389062" cy="9525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54" y="0"/>
              </a:cxn>
              <a:cxn ang="0">
                <a:pos x="875" y="600"/>
              </a:cxn>
            </a:cxnLst>
            <a:rect l="0" t="0" r="r" b="b"/>
            <a:pathLst>
              <a:path w="875" h="600">
                <a:moveTo>
                  <a:pt x="0" y="0"/>
                </a:moveTo>
                <a:lnTo>
                  <a:pt x="354" y="0"/>
                </a:lnTo>
                <a:lnTo>
                  <a:pt x="875" y="600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65" name="Freeform 33"/>
          <p:cNvSpPr>
            <a:spLocks/>
          </p:cNvSpPr>
          <p:nvPr/>
        </p:nvSpPr>
        <p:spPr bwMode="auto">
          <a:xfrm>
            <a:off x="4975225" y="595313"/>
            <a:ext cx="895350" cy="1501775"/>
          </a:xfrm>
          <a:custGeom>
            <a:avLst/>
            <a:gdLst/>
            <a:ahLst/>
            <a:cxnLst>
              <a:cxn ang="0">
                <a:pos x="564" y="0"/>
              </a:cxn>
              <a:cxn ang="0">
                <a:pos x="368" y="0"/>
              </a:cxn>
              <a:cxn ang="0">
                <a:pos x="0" y="946"/>
              </a:cxn>
            </a:cxnLst>
            <a:rect l="0" t="0" r="r" b="b"/>
            <a:pathLst>
              <a:path w="564" h="946">
                <a:moveTo>
                  <a:pt x="564" y="0"/>
                </a:moveTo>
                <a:lnTo>
                  <a:pt x="368" y="0"/>
                </a:lnTo>
                <a:lnTo>
                  <a:pt x="0" y="946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66" name="Freeform 34"/>
          <p:cNvSpPr>
            <a:spLocks/>
          </p:cNvSpPr>
          <p:nvPr/>
        </p:nvSpPr>
        <p:spPr bwMode="auto">
          <a:xfrm>
            <a:off x="4987925" y="2655888"/>
            <a:ext cx="2225675" cy="352425"/>
          </a:xfrm>
          <a:custGeom>
            <a:avLst/>
            <a:gdLst/>
            <a:ahLst/>
            <a:cxnLst>
              <a:cxn ang="0">
                <a:pos x="1402" y="222"/>
              </a:cxn>
              <a:cxn ang="0">
                <a:pos x="230" y="222"/>
              </a:cxn>
              <a:cxn ang="0">
                <a:pos x="0" y="0"/>
              </a:cxn>
            </a:cxnLst>
            <a:rect l="0" t="0" r="r" b="b"/>
            <a:pathLst>
              <a:path w="1402" h="222">
                <a:moveTo>
                  <a:pt x="1402" y="222"/>
                </a:moveTo>
                <a:lnTo>
                  <a:pt x="230" y="222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67" name="Freeform 35"/>
          <p:cNvSpPr>
            <a:spLocks/>
          </p:cNvSpPr>
          <p:nvPr/>
        </p:nvSpPr>
        <p:spPr bwMode="auto">
          <a:xfrm>
            <a:off x="4953000" y="2928938"/>
            <a:ext cx="2066925" cy="960437"/>
          </a:xfrm>
          <a:custGeom>
            <a:avLst/>
            <a:gdLst/>
            <a:ahLst/>
            <a:cxnLst>
              <a:cxn ang="0">
                <a:pos x="1302" y="605"/>
              </a:cxn>
              <a:cxn ang="0">
                <a:pos x="590" y="605"/>
              </a:cxn>
              <a:cxn ang="0">
                <a:pos x="0" y="0"/>
              </a:cxn>
            </a:cxnLst>
            <a:rect l="0" t="0" r="r" b="b"/>
            <a:pathLst>
              <a:path w="1302" h="605">
                <a:moveTo>
                  <a:pt x="1302" y="605"/>
                </a:moveTo>
                <a:lnTo>
                  <a:pt x="590" y="605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68" name="Freeform 36"/>
          <p:cNvSpPr>
            <a:spLocks/>
          </p:cNvSpPr>
          <p:nvPr/>
        </p:nvSpPr>
        <p:spPr bwMode="auto">
          <a:xfrm>
            <a:off x="5362575" y="3743325"/>
            <a:ext cx="1320800" cy="1168400"/>
          </a:xfrm>
          <a:custGeom>
            <a:avLst/>
            <a:gdLst/>
            <a:ahLst/>
            <a:cxnLst>
              <a:cxn ang="0">
                <a:pos x="832" y="736"/>
              </a:cxn>
              <a:cxn ang="0">
                <a:pos x="448" y="736"/>
              </a:cxn>
              <a:cxn ang="0">
                <a:pos x="0" y="0"/>
              </a:cxn>
            </a:cxnLst>
            <a:rect l="0" t="0" r="r" b="b"/>
            <a:pathLst>
              <a:path w="832" h="736">
                <a:moveTo>
                  <a:pt x="832" y="736"/>
                </a:moveTo>
                <a:lnTo>
                  <a:pt x="448" y="736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69" name="Freeform 37"/>
          <p:cNvSpPr>
            <a:spLocks/>
          </p:cNvSpPr>
          <p:nvPr/>
        </p:nvSpPr>
        <p:spPr bwMode="auto">
          <a:xfrm>
            <a:off x="5241925" y="4622800"/>
            <a:ext cx="1466850" cy="654050"/>
          </a:xfrm>
          <a:custGeom>
            <a:avLst/>
            <a:gdLst/>
            <a:ahLst/>
            <a:cxnLst>
              <a:cxn ang="0">
                <a:pos x="924" y="412"/>
              </a:cxn>
              <a:cxn ang="0">
                <a:pos x="316" y="412"/>
              </a:cxn>
              <a:cxn ang="0">
                <a:pos x="0" y="0"/>
              </a:cxn>
            </a:cxnLst>
            <a:rect l="0" t="0" r="r" b="b"/>
            <a:pathLst>
              <a:path w="924" h="412">
                <a:moveTo>
                  <a:pt x="924" y="412"/>
                </a:moveTo>
                <a:lnTo>
                  <a:pt x="316" y="412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70" name="Freeform 38"/>
          <p:cNvSpPr>
            <a:spLocks/>
          </p:cNvSpPr>
          <p:nvPr/>
        </p:nvSpPr>
        <p:spPr bwMode="auto">
          <a:xfrm>
            <a:off x="5362575" y="5194300"/>
            <a:ext cx="1346200" cy="520700"/>
          </a:xfrm>
          <a:custGeom>
            <a:avLst/>
            <a:gdLst/>
            <a:ahLst/>
            <a:cxnLst>
              <a:cxn ang="0">
                <a:pos x="848" y="328"/>
              </a:cxn>
              <a:cxn ang="0">
                <a:pos x="268" y="328"/>
              </a:cxn>
              <a:cxn ang="0">
                <a:pos x="0" y="0"/>
              </a:cxn>
            </a:cxnLst>
            <a:rect l="0" t="0" r="r" b="b"/>
            <a:pathLst>
              <a:path w="848" h="328">
                <a:moveTo>
                  <a:pt x="848" y="328"/>
                </a:moveTo>
                <a:lnTo>
                  <a:pt x="268" y="328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71" name="Freeform 39"/>
          <p:cNvSpPr>
            <a:spLocks/>
          </p:cNvSpPr>
          <p:nvPr/>
        </p:nvSpPr>
        <p:spPr bwMode="auto">
          <a:xfrm>
            <a:off x="5038725" y="982663"/>
            <a:ext cx="1333500" cy="1517650"/>
          </a:xfrm>
          <a:custGeom>
            <a:avLst/>
            <a:gdLst/>
            <a:ahLst/>
            <a:cxnLst>
              <a:cxn ang="0">
                <a:pos x="840" y="0"/>
              </a:cxn>
              <a:cxn ang="0">
                <a:pos x="704" y="0"/>
              </a:cxn>
              <a:cxn ang="0">
                <a:pos x="0" y="956"/>
              </a:cxn>
            </a:cxnLst>
            <a:rect l="0" t="0" r="r" b="b"/>
            <a:pathLst>
              <a:path w="840" h="956">
                <a:moveTo>
                  <a:pt x="840" y="0"/>
                </a:moveTo>
                <a:lnTo>
                  <a:pt x="704" y="0"/>
                </a:lnTo>
                <a:lnTo>
                  <a:pt x="0" y="956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72" name="Freeform 40"/>
          <p:cNvSpPr>
            <a:spLocks/>
          </p:cNvSpPr>
          <p:nvPr/>
        </p:nvSpPr>
        <p:spPr bwMode="auto">
          <a:xfrm>
            <a:off x="5540375" y="1509713"/>
            <a:ext cx="831850" cy="831850"/>
          </a:xfrm>
          <a:custGeom>
            <a:avLst/>
            <a:gdLst/>
            <a:ahLst/>
            <a:cxnLst>
              <a:cxn ang="0">
                <a:pos x="524" y="0"/>
              </a:cxn>
              <a:cxn ang="0">
                <a:pos x="398" y="0"/>
              </a:cxn>
              <a:cxn ang="0">
                <a:pos x="0" y="524"/>
              </a:cxn>
            </a:cxnLst>
            <a:rect l="0" t="0" r="r" b="b"/>
            <a:pathLst>
              <a:path w="524" h="524">
                <a:moveTo>
                  <a:pt x="524" y="0"/>
                </a:moveTo>
                <a:lnTo>
                  <a:pt x="398" y="0"/>
                </a:lnTo>
                <a:lnTo>
                  <a:pt x="0" y="524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73" name="Freeform 41"/>
          <p:cNvSpPr>
            <a:spLocks/>
          </p:cNvSpPr>
          <p:nvPr/>
        </p:nvSpPr>
        <p:spPr bwMode="auto">
          <a:xfrm>
            <a:off x="5711825" y="2097088"/>
            <a:ext cx="660400" cy="552450"/>
          </a:xfrm>
          <a:custGeom>
            <a:avLst/>
            <a:gdLst/>
            <a:ahLst/>
            <a:cxnLst>
              <a:cxn ang="0">
                <a:pos x="416" y="0"/>
              </a:cxn>
              <a:cxn ang="0">
                <a:pos x="298" y="0"/>
              </a:cxn>
              <a:cxn ang="0">
                <a:pos x="0" y="348"/>
              </a:cxn>
            </a:cxnLst>
            <a:rect l="0" t="0" r="r" b="b"/>
            <a:pathLst>
              <a:path w="416" h="348">
                <a:moveTo>
                  <a:pt x="416" y="0"/>
                </a:moveTo>
                <a:lnTo>
                  <a:pt x="298" y="0"/>
                </a:lnTo>
                <a:lnTo>
                  <a:pt x="0" y="348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74" name="Freeform 42"/>
          <p:cNvSpPr>
            <a:spLocks/>
          </p:cNvSpPr>
          <p:nvPr/>
        </p:nvSpPr>
        <p:spPr bwMode="auto">
          <a:xfrm>
            <a:off x="5419725" y="1795463"/>
            <a:ext cx="952500" cy="1076325"/>
          </a:xfrm>
          <a:custGeom>
            <a:avLst/>
            <a:gdLst/>
            <a:ahLst/>
            <a:cxnLst>
              <a:cxn ang="0">
                <a:pos x="600" y="0"/>
              </a:cxn>
              <a:cxn ang="0">
                <a:pos x="500" y="0"/>
              </a:cxn>
              <a:cxn ang="0">
                <a:pos x="0" y="678"/>
              </a:cxn>
            </a:cxnLst>
            <a:rect l="0" t="0" r="r" b="b"/>
            <a:pathLst>
              <a:path w="600" h="678">
                <a:moveTo>
                  <a:pt x="600" y="0"/>
                </a:moveTo>
                <a:lnTo>
                  <a:pt x="500" y="0"/>
                </a:lnTo>
                <a:lnTo>
                  <a:pt x="0" y="678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75" name="Freeform 43"/>
          <p:cNvSpPr>
            <a:spLocks/>
          </p:cNvSpPr>
          <p:nvPr/>
        </p:nvSpPr>
        <p:spPr bwMode="auto">
          <a:xfrm>
            <a:off x="3443288" y="1611313"/>
            <a:ext cx="1331912" cy="14033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0" y="0"/>
              </a:cxn>
              <a:cxn ang="0">
                <a:pos x="839" y="884"/>
              </a:cxn>
            </a:cxnLst>
            <a:rect l="0" t="0" r="r" b="b"/>
            <a:pathLst>
              <a:path w="839" h="884">
                <a:moveTo>
                  <a:pt x="0" y="0"/>
                </a:moveTo>
                <a:lnTo>
                  <a:pt x="210" y="0"/>
                </a:lnTo>
                <a:lnTo>
                  <a:pt x="839" y="884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76" name="Freeform 44"/>
          <p:cNvSpPr>
            <a:spLocks/>
          </p:cNvSpPr>
          <p:nvPr/>
        </p:nvSpPr>
        <p:spPr bwMode="auto">
          <a:xfrm>
            <a:off x="3398838" y="1919288"/>
            <a:ext cx="584200" cy="6699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36" y="0"/>
              </a:cxn>
              <a:cxn ang="0">
                <a:pos x="368" y="422"/>
              </a:cxn>
            </a:cxnLst>
            <a:rect l="0" t="0" r="r" b="b"/>
            <a:pathLst>
              <a:path w="368" h="422">
                <a:moveTo>
                  <a:pt x="0" y="0"/>
                </a:moveTo>
                <a:lnTo>
                  <a:pt x="136" y="0"/>
                </a:lnTo>
                <a:lnTo>
                  <a:pt x="368" y="422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77" name="Freeform 45"/>
          <p:cNvSpPr>
            <a:spLocks/>
          </p:cNvSpPr>
          <p:nvPr/>
        </p:nvSpPr>
        <p:spPr bwMode="auto">
          <a:xfrm>
            <a:off x="1697038" y="2246313"/>
            <a:ext cx="1400175" cy="1587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90" y="0"/>
              </a:cxn>
              <a:cxn ang="0">
                <a:pos x="882" y="100"/>
              </a:cxn>
            </a:cxnLst>
            <a:rect l="0" t="0" r="r" b="b"/>
            <a:pathLst>
              <a:path w="882" h="100">
                <a:moveTo>
                  <a:pt x="0" y="0"/>
                </a:moveTo>
                <a:lnTo>
                  <a:pt x="690" y="0"/>
                </a:lnTo>
                <a:lnTo>
                  <a:pt x="882" y="100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78" name="Freeform 46"/>
          <p:cNvSpPr>
            <a:spLocks/>
          </p:cNvSpPr>
          <p:nvPr/>
        </p:nvSpPr>
        <p:spPr bwMode="auto">
          <a:xfrm>
            <a:off x="1681163" y="2525713"/>
            <a:ext cx="1778000" cy="1128712"/>
          </a:xfrm>
          <a:custGeom>
            <a:avLst/>
            <a:gdLst/>
            <a:ahLst/>
            <a:cxnLst>
              <a:cxn ang="0">
                <a:pos x="0" y="711"/>
              </a:cxn>
              <a:cxn ang="0">
                <a:pos x="682" y="711"/>
              </a:cxn>
              <a:cxn ang="0">
                <a:pos x="1120" y="0"/>
              </a:cxn>
            </a:cxnLst>
            <a:rect l="0" t="0" r="r" b="b"/>
            <a:pathLst>
              <a:path w="1120" h="711">
                <a:moveTo>
                  <a:pt x="0" y="711"/>
                </a:moveTo>
                <a:lnTo>
                  <a:pt x="682" y="711"/>
                </a:lnTo>
                <a:lnTo>
                  <a:pt x="1120" y="0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79" name="Freeform 47"/>
          <p:cNvSpPr>
            <a:spLocks/>
          </p:cNvSpPr>
          <p:nvPr/>
        </p:nvSpPr>
        <p:spPr bwMode="auto">
          <a:xfrm>
            <a:off x="1766888" y="2919413"/>
            <a:ext cx="1870075" cy="1731962"/>
          </a:xfrm>
          <a:custGeom>
            <a:avLst/>
            <a:gdLst/>
            <a:ahLst/>
            <a:cxnLst>
              <a:cxn ang="0">
                <a:pos x="0" y="1091"/>
              </a:cxn>
              <a:cxn ang="0">
                <a:pos x="868" y="1091"/>
              </a:cxn>
              <a:cxn ang="0">
                <a:pos x="1178" y="0"/>
              </a:cxn>
            </a:cxnLst>
            <a:rect l="0" t="0" r="r" b="b"/>
            <a:pathLst>
              <a:path w="1178" h="1091">
                <a:moveTo>
                  <a:pt x="0" y="1091"/>
                </a:moveTo>
                <a:lnTo>
                  <a:pt x="868" y="1091"/>
                </a:lnTo>
                <a:lnTo>
                  <a:pt x="1178" y="0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80" name="Freeform 48"/>
          <p:cNvSpPr>
            <a:spLocks/>
          </p:cNvSpPr>
          <p:nvPr/>
        </p:nvSpPr>
        <p:spPr bwMode="auto">
          <a:xfrm>
            <a:off x="1824038" y="2459038"/>
            <a:ext cx="933450" cy="457200"/>
          </a:xfrm>
          <a:custGeom>
            <a:avLst/>
            <a:gdLst/>
            <a:ahLst/>
            <a:cxnLst>
              <a:cxn ang="0">
                <a:pos x="0" y="288"/>
              </a:cxn>
              <a:cxn ang="0">
                <a:pos x="226" y="288"/>
              </a:cxn>
              <a:cxn ang="0">
                <a:pos x="588" y="0"/>
              </a:cxn>
            </a:cxnLst>
            <a:rect l="0" t="0" r="r" b="b"/>
            <a:pathLst>
              <a:path w="588" h="288">
                <a:moveTo>
                  <a:pt x="0" y="288"/>
                </a:moveTo>
                <a:lnTo>
                  <a:pt x="226" y="288"/>
                </a:lnTo>
                <a:lnTo>
                  <a:pt x="588" y="0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81" name="Rectangle 49"/>
          <p:cNvSpPr>
            <a:spLocks noChangeArrowheads="1"/>
          </p:cNvSpPr>
          <p:nvPr/>
        </p:nvSpPr>
        <p:spPr bwMode="auto">
          <a:xfrm>
            <a:off x="441325" y="6057900"/>
            <a:ext cx="6007100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800">
                <a:solidFill>
                  <a:srgbClr val="231F20"/>
                </a:solidFill>
                <a:latin typeface="Arial Black" pitchFamily="34" charset="0"/>
              </a:rPr>
              <a:t>(b)  The spinal cord and its meningeal coverings</a:t>
            </a:r>
            <a:endParaRPr lang="en-US" sz="1800">
              <a:latin typeface="Arial" charset="0"/>
            </a:endParaRPr>
          </a:p>
        </p:txBody>
      </p:sp>
      <p:sp>
        <p:nvSpPr>
          <p:cNvPr id="18482" name="Rectangle 50"/>
          <p:cNvSpPr>
            <a:spLocks noChangeArrowheads="1"/>
          </p:cNvSpPr>
          <p:nvPr/>
        </p:nvSpPr>
        <p:spPr bwMode="auto">
          <a:xfrm>
            <a:off x="1536700" y="1168400"/>
            <a:ext cx="1790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800" b="1">
                <a:solidFill>
                  <a:srgbClr val="231F20"/>
                </a:solidFill>
                <a:latin typeface="Arial" charset="0"/>
              </a:rPr>
              <a:t>Dorsal funiculus</a:t>
            </a:r>
            <a:endParaRPr lang="en-US" sz="1800" b="1">
              <a:latin typeface="Arial" charset="0"/>
            </a:endParaRPr>
          </a:p>
        </p:txBody>
      </p:sp>
      <p:sp>
        <p:nvSpPr>
          <p:cNvPr id="18483" name="Rectangle 51"/>
          <p:cNvSpPr>
            <a:spLocks noChangeArrowheads="1"/>
          </p:cNvSpPr>
          <p:nvPr/>
        </p:nvSpPr>
        <p:spPr bwMode="auto">
          <a:xfrm>
            <a:off x="5892800" y="476250"/>
            <a:ext cx="2362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800" b="1">
                <a:solidFill>
                  <a:srgbClr val="231F20"/>
                </a:solidFill>
                <a:latin typeface="Arial" charset="0"/>
              </a:rPr>
              <a:t>Dorsal median sulcus</a:t>
            </a:r>
            <a:endParaRPr lang="en-US" sz="1800" b="1">
              <a:latin typeface="Arial" charset="0"/>
            </a:endParaRPr>
          </a:p>
        </p:txBody>
      </p:sp>
      <p:sp>
        <p:nvSpPr>
          <p:cNvPr id="18484" name="Rectangle 52"/>
          <p:cNvSpPr>
            <a:spLocks noChangeArrowheads="1"/>
          </p:cNvSpPr>
          <p:nvPr/>
        </p:nvSpPr>
        <p:spPr bwMode="auto">
          <a:xfrm>
            <a:off x="7239000" y="2851150"/>
            <a:ext cx="14351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800" b="1">
                <a:solidFill>
                  <a:srgbClr val="231F20"/>
                </a:solidFill>
                <a:latin typeface="Arial" charset="0"/>
              </a:rPr>
              <a:t>Central canal</a:t>
            </a:r>
            <a:endParaRPr lang="en-US" sz="1800" b="1">
              <a:latin typeface="Arial" charset="0"/>
            </a:endParaRPr>
          </a:p>
        </p:txBody>
      </p:sp>
      <p:sp>
        <p:nvSpPr>
          <p:cNvPr id="18485" name="Rectangle 53"/>
          <p:cNvSpPr>
            <a:spLocks noChangeArrowheads="1"/>
          </p:cNvSpPr>
          <p:nvPr/>
        </p:nvSpPr>
        <p:spPr bwMode="auto">
          <a:xfrm>
            <a:off x="7042150" y="3730625"/>
            <a:ext cx="16383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800" b="1">
                <a:solidFill>
                  <a:srgbClr val="231F20"/>
                </a:solidFill>
                <a:latin typeface="Arial" charset="0"/>
              </a:rPr>
              <a:t>Ventral median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b="1">
                <a:solidFill>
                  <a:srgbClr val="231F20"/>
                </a:solidFill>
                <a:latin typeface="Arial" charset="0"/>
              </a:rPr>
              <a:t>fissure </a:t>
            </a:r>
          </a:p>
        </p:txBody>
      </p:sp>
      <p:sp>
        <p:nvSpPr>
          <p:cNvPr id="18486" name="Rectangle 54"/>
          <p:cNvSpPr>
            <a:spLocks noChangeArrowheads="1"/>
          </p:cNvSpPr>
          <p:nvPr/>
        </p:nvSpPr>
        <p:spPr bwMode="auto">
          <a:xfrm>
            <a:off x="6705600" y="4752975"/>
            <a:ext cx="1028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800" b="1">
                <a:solidFill>
                  <a:srgbClr val="231F20"/>
                </a:solidFill>
                <a:latin typeface="Arial" charset="0"/>
              </a:rPr>
              <a:t>Pia mater</a:t>
            </a:r>
            <a:endParaRPr lang="en-US" sz="1800" b="1">
              <a:latin typeface="Arial" charset="0"/>
            </a:endParaRPr>
          </a:p>
        </p:txBody>
      </p:sp>
      <p:sp>
        <p:nvSpPr>
          <p:cNvPr id="18487" name="Rectangle 55"/>
          <p:cNvSpPr>
            <a:spLocks noChangeArrowheads="1"/>
          </p:cNvSpPr>
          <p:nvPr/>
        </p:nvSpPr>
        <p:spPr bwMode="auto">
          <a:xfrm>
            <a:off x="6731000" y="5118100"/>
            <a:ext cx="18161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800" b="1">
                <a:solidFill>
                  <a:srgbClr val="231F20"/>
                </a:solidFill>
                <a:latin typeface="Arial" charset="0"/>
              </a:rPr>
              <a:t>Arachnoid mater</a:t>
            </a:r>
            <a:endParaRPr lang="en-US" sz="1800" b="1">
              <a:latin typeface="Arial" charset="0"/>
            </a:endParaRPr>
          </a:p>
        </p:txBody>
      </p:sp>
      <p:sp>
        <p:nvSpPr>
          <p:cNvPr id="18488" name="Rectangle 56"/>
          <p:cNvSpPr>
            <a:spLocks noChangeArrowheads="1"/>
          </p:cNvSpPr>
          <p:nvPr/>
        </p:nvSpPr>
        <p:spPr bwMode="auto">
          <a:xfrm>
            <a:off x="6731000" y="5556250"/>
            <a:ext cx="1930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800" b="1">
                <a:solidFill>
                  <a:srgbClr val="231F20"/>
                </a:solidFill>
                <a:latin typeface="Arial" charset="0"/>
              </a:rPr>
              <a:t>Spinal dura mater</a:t>
            </a:r>
            <a:endParaRPr lang="en-US" sz="1800" b="1">
              <a:latin typeface="Arial" charset="0"/>
            </a:endParaRPr>
          </a:p>
        </p:txBody>
      </p:sp>
      <p:sp>
        <p:nvSpPr>
          <p:cNvPr id="18489" name="Rectangle 57"/>
          <p:cNvSpPr>
            <a:spLocks noChangeArrowheads="1"/>
          </p:cNvSpPr>
          <p:nvPr/>
        </p:nvSpPr>
        <p:spPr bwMode="auto">
          <a:xfrm>
            <a:off x="6394450" y="825500"/>
            <a:ext cx="14097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800" b="1">
                <a:solidFill>
                  <a:srgbClr val="231F20"/>
                </a:solidFill>
                <a:latin typeface="Arial" charset="0"/>
              </a:rPr>
              <a:t>Gray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b="1">
                <a:solidFill>
                  <a:srgbClr val="231F20"/>
                </a:solidFill>
                <a:latin typeface="Arial" charset="0"/>
              </a:rPr>
              <a:t>commissure </a:t>
            </a:r>
          </a:p>
        </p:txBody>
      </p:sp>
      <p:sp>
        <p:nvSpPr>
          <p:cNvPr id="18490" name="Rectangle 58"/>
          <p:cNvSpPr>
            <a:spLocks noChangeArrowheads="1"/>
          </p:cNvSpPr>
          <p:nvPr/>
        </p:nvSpPr>
        <p:spPr bwMode="auto">
          <a:xfrm>
            <a:off x="6394450" y="1352550"/>
            <a:ext cx="1282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800" b="1">
                <a:solidFill>
                  <a:srgbClr val="231F20"/>
                </a:solidFill>
                <a:latin typeface="Arial" charset="0"/>
              </a:rPr>
              <a:t>Dorsal horn</a:t>
            </a:r>
            <a:endParaRPr lang="en-US" sz="1800" b="1">
              <a:latin typeface="Arial" charset="0"/>
            </a:endParaRPr>
          </a:p>
        </p:txBody>
      </p:sp>
      <p:sp>
        <p:nvSpPr>
          <p:cNvPr id="18491" name="Rectangle 59"/>
          <p:cNvSpPr>
            <a:spLocks noChangeArrowheads="1"/>
          </p:cNvSpPr>
          <p:nvPr/>
        </p:nvSpPr>
        <p:spPr bwMode="auto">
          <a:xfrm>
            <a:off x="7943850" y="1428750"/>
            <a:ext cx="6985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800" b="1">
                <a:solidFill>
                  <a:srgbClr val="231F20"/>
                </a:solidFill>
                <a:latin typeface="Arial" charset="0"/>
              </a:rPr>
              <a:t>Gray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b="1">
                <a:solidFill>
                  <a:srgbClr val="231F20"/>
                </a:solidFill>
                <a:latin typeface="Arial" charset="0"/>
              </a:rPr>
              <a:t>matter</a:t>
            </a:r>
            <a:endParaRPr lang="en-US" sz="1800" b="1">
              <a:latin typeface="Arial" charset="0"/>
            </a:endParaRPr>
          </a:p>
        </p:txBody>
      </p:sp>
      <p:sp>
        <p:nvSpPr>
          <p:cNvPr id="18492" name="Rectangle 60"/>
          <p:cNvSpPr>
            <a:spLocks noChangeArrowheads="1"/>
          </p:cNvSpPr>
          <p:nvPr/>
        </p:nvSpPr>
        <p:spPr bwMode="auto">
          <a:xfrm>
            <a:off x="6394450" y="1939925"/>
            <a:ext cx="1320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800" b="1">
                <a:solidFill>
                  <a:srgbClr val="231F20"/>
                </a:solidFill>
                <a:latin typeface="Arial" charset="0"/>
              </a:rPr>
              <a:t>Lateral horn</a:t>
            </a:r>
            <a:endParaRPr lang="en-US" sz="1800" b="1">
              <a:latin typeface="Arial" charset="0"/>
            </a:endParaRPr>
          </a:p>
        </p:txBody>
      </p:sp>
      <p:sp>
        <p:nvSpPr>
          <p:cNvPr id="18493" name="Rectangle 61"/>
          <p:cNvSpPr>
            <a:spLocks noChangeArrowheads="1"/>
          </p:cNvSpPr>
          <p:nvPr/>
        </p:nvSpPr>
        <p:spPr bwMode="auto">
          <a:xfrm>
            <a:off x="6394450" y="1638300"/>
            <a:ext cx="1346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800" b="1">
                <a:solidFill>
                  <a:srgbClr val="231F20"/>
                </a:solidFill>
                <a:latin typeface="Arial" charset="0"/>
              </a:rPr>
              <a:t>Ventral horn</a:t>
            </a:r>
            <a:endParaRPr lang="en-US" sz="1800" b="1">
              <a:latin typeface="Arial" charset="0"/>
            </a:endParaRPr>
          </a:p>
        </p:txBody>
      </p:sp>
      <p:sp>
        <p:nvSpPr>
          <p:cNvPr id="18494" name="Rectangle 62"/>
          <p:cNvSpPr>
            <a:spLocks noChangeArrowheads="1"/>
          </p:cNvSpPr>
          <p:nvPr/>
        </p:nvSpPr>
        <p:spPr bwMode="auto">
          <a:xfrm>
            <a:off x="1536700" y="1473200"/>
            <a:ext cx="1854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800" b="1">
                <a:solidFill>
                  <a:srgbClr val="231F20"/>
                </a:solidFill>
                <a:latin typeface="Arial" charset="0"/>
              </a:rPr>
              <a:t>Ventral funiculus</a:t>
            </a:r>
            <a:endParaRPr lang="en-US" sz="1800" b="1">
              <a:latin typeface="Arial" charset="0"/>
            </a:endParaRPr>
          </a:p>
        </p:txBody>
      </p:sp>
      <p:sp>
        <p:nvSpPr>
          <p:cNvPr id="18495" name="Rectangle 63"/>
          <p:cNvSpPr>
            <a:spLocks noChangeArrowheads="1"/>
          </p:cNvSpPr>
          <p:nvPr/>
        </p:nvSpPr>
        <p:spPr bwMode="auto">
          <a:xfrm>
            <a:off x="1536700" y="1781175"/>
            <a:ext cx="1828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800" b="1">
                <a:solidFill>
                  <a:srgbClr val="231F20"/>
                </a:solidFill>
                <a:latin typeface="Arial" charset="0"/>
              </a:rPr>
              <a:t>Lateral funiculus</a:t>
            </a:r>
            <a:endParaRPr lang="en-US" sz="1800" b="1">
              <a:latin typeface="Arial" charset="0"/>
            </a:endParaRPr>
          </a:p>
        </p:txBody>
      </p:sp>
      <p:sp>
        <p:nvSpPr>
          <p:cNvPr id="18496" name="Rectangle 64"/>
          <p:cNvSpPr>
            <a:spLocks noChangeArrowheads="1"/>
          </p:cNvSpPr>
          <p:nvPr/>
        </p:nvSpPr>
        <p:spPr bwMode="auto">
          <a:xfrm>
            <a:off x="444500" y="1454150"/>
            <a:ext cx="9398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800" b="1">
                <a:solidFill>
                  <a:srgbClr val="231F20"/>
                </a:solidFill>
                <a:latin typeface="Arial" charset="0"/>
              </a:rPr>
              <a:t>White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b="1">
                <a:solidFill>
                  <a:srgbClr val="231F20"/>
                </a:solidFill>
                <a:latin typeface="Arial" charset="0"/>
              </a:rPr>
              <a:t>columns</a:t>
            </a:r>
            <a:endParaRPr lang="en-US" sz="1800" b="1">
              <a:latin typeface="Arial" charset="0"/>
            </a:endParaRPr>
          </a:p>
        </p:txBody>
      </p:sp>
      <p:sp>
        <p:nvSpPr>
          <p:cNvPr id="18497" name="Rectangle 65"/>
          <p:cNvSpPr>
            <a:spLocks noChangeArrowheads="1"/>
          </p:cNvSpPr>
          <p:nvPr/>
        </p:nvSpPr>
        <p:spPr bwMode="auto">
          <a:xfrm>
            <a:off x="438150" y="2111375"/>
            <a:ext cx="12192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800" b="1">
                <a:solidFill>
                  <a:srgbClr val="231F20"/>
                </a:solidFill>
                <a:latin typeface="Arial" charset="0"/>
              </a:rPr>
              <a:t>Dorsal root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b="1">
                <a:solidFill>
                  <a:srgbClr val="231F20"/>
                </a:solidFill>
                <a:latin typeface="Arial" charset="0"/>
              </a:rPr>
              <a:t>ganglion</a:t>
            </a:r>
            <a:endParaRPr lang="en-US" sz="1800" b="1">
              <a:latin typeface="Arial" charset="0"/>
            </a:endParaRPr>
          </a:p>
        </p:txBody>
      </p:sp>
      <p:sp>
        <p:nvSpPr>
          <p:cNvPr id="18498" name="Rectangle 66"/>
          <p:cNvSpPr>
            <a:spLocks noChangeArrowheads="1"/>
          </p:cNvSpPr>
          <p:nvPr/>
        </p:nvSpPr>
        <p:spPr bwMode="auto">
          <a:xfrm>
            <a:off x="438150" y="3527425"/>
            <a:ext cx="1663700" cy="71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800" b="1">
                <a:solidFill>
                  <a:srgbClr val="231F20"/>
                </a:solidFill>
                <a:latin typeface="Arial" charset="0"/>
              </a:rPr>
              <a:t>Dorsal root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b="1">
                <a:solidFill>
                  <a:srgbClr val="231F20"/>
                </a:solidFill>
                <a:latin typeface="Arial" charset="0"/>
              </a:rPr>
              <a:t>(fans out into </a:t>
            </a:r>
            <a:endParaRPr lang="en-US" sz="1800" b="1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800" b="1">
                <a:solidFill>
                  <a:srgbClr val="231F20"/>
                </a:solidFill>
                <a:latin typeface="Arial" charset="0"/>
              </a:rPr>
              <a:t>dorsal rootlets)</a:t>
            </a:r>
          </a:p>
        </p:txBody>
      </p:sp>
      <p:sp>
        <p:nvSpPr>
          <p:cNvPr id="18499" name="Rectangle 67"/>
          <p:cNvSpPr>
            <a:spLocks noChangeArrowheads="1"/>
          </p:cNvSpPr>
          <p:nvPr/>
        </p:nvSpPr>
        <p:spPr bwMode="auto">
          <a:xfrm>
            <a:off x="438150" y="4527550"/>
            <a:ext cx="23114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800" b="1">
                <a:solidFill>
                  <a:srgbClr val="231F20"/>
                </a:solidFill>
                <a:latin typeface="Arial" charset="0"/>
              </a:rPr>
              <a:t>Ventral root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b="1">
                <a:solidFill>
                  <a:srgbClr val="231F20"/>
                </a:solidFill>
                <a:latin typeface="Arial" charset="0"/>
              </a:rPr>
              <a:t>(derived from several</a:t>
            </a:r>
            <a:endParaRPr lang="en-US" sz="1800" b="1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800" b="1">
                <a:solidFill>
                  <a:srgbClr val="231F20"/>
                </a:solidFill>
                <a:latin typeface="Arial" charset="0"/>
              </a:rPr>
              <a:t>ventral rootlets)</a:t>
            </a:r>
          </a:p>
        </p:txBody>
      </p:sp>
      <p:sp>
        <p:nvSpPr>
          <p:cNvPr id="18500" name="Rectangle 68"/>
          <p:cNvSpPr>
            <a:spLocks noChangeArrowheads="1"/>
          </p:cNvSpPr>
          <p:nvPr/>
        </p:nvSpPr>
        <p:spPr bwMode="auto">
          <a:xfrm>
            <a:off x="438150" y="2778125"/>
            <a:ext cx="13589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800" b="1">
                <a:solidFill>
                  <a:srgbClr val="231F20"/>
                </a:solidFill>
                <a:latin typeface="Arial" charset="0"/>
              </a:rPr>
              <a:t>Spinal nerve</a:t>
            </a:r>
            <a:endParaRPr lang="en-US" sz="1800" b="1">
              <a:latin typeface="Arial" charset="0"/>
            </a:endParaRPr>
          </a:p>
        </p:txBody>
      </p:sp>
      <p:sp>
        <p:nvSpPr>
          <p:cNvPr id="18501" name="AutoShape 69"/>
          <p:cNvSpPr>
            <a:spLocks/>
          </p:cNvSpPr>
          <p:nvPr/>
        </p:nvSpPr>
        <p:spPr bwMode="auto">
          <a:xfrm rot="5400000">
            <a:off x="4940301" y="2373312"/>
            <a:ext cx="50800" cy="301625"/>
          </a:xfrm>
          <a:prstGeom prst="leftBracket">
            <a:avLst>
              <a:gd name="adj" fmla="val 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Gray Matter</a:t>
            </a:r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Dorsal horns—interneurons that receive somatic and visceral sensory input</a:t>
            </a:r>
          </a:p>
          <a:p>
            <a:r>
              <a:rPr lang="en-US"/>
              <a:t>Ventral horns—somatic motor neurons whose axons exit the cord via ventral roots</a:t>
            </a:r>
          </a:p>
          <a:p>
            <a:r>
              <a:rPr lang="en-US"/>
              <a:t>Lateral horns (only in thoracic and lumbar regions) –sympathetic neurons</a:t>
            </a:r>
          </a:p>
          <a:p>
            <a:r>
              <a:rPr lang="en-US"/>
              <a:t>Dorsal root (spinal) gangia—contain cell bodies of sensory neurons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8069263" y="6580188"/>
            <a:ext cx="1073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200" b="1">
                <a:latin typeface="Arial" charset="0"/>
              </a:rPr>
              <a:t>Figure 12.32</a:t>
            </a:r>
          </a:p>
        </p:txBody>
      </p:sp>
      <p:pic>
        <p:nvPicPr>
          <p:cNvPr id="21513" name="Picture 9" descr="figure_12_32-j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7513" y="493713"/>
            <a:ext cx="8307387" cy="5868987"/>
          </a:xfrm>
          <a:prstGeom prst="rect">
            <a:avLst/>
          </a:prstGeom>
          <a:noFill/>
        </p:spPr>
      </p:pic>
      <p:sp>
        <p:nvSpPr>
          <p:cNvPr id="21514" name="Freeform 10"/>
          <p:cNvSpPr>
            <a:spLocks/>
          </p:cNvSpPr>
          <p:nvPr/>
        </p:nvSpPr>
        <p:spPr bwMode="auto">
          <a:xfrm>
            <a:off x="1385888" y="1730375"/>
            <a:ext cx="892175" cy="13684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4" y="0"/>
              </a:cxn>
              <a:cxn ang="0">
                <a:pos x="562" y="862"/>
              </a:cxn>
            </a:cxnLst>
            <a:rect l="0" t="0" r="r" b="b"/>
            <a:pathLst>
              <a:path w="562" h="862">
                <a:moveTo>
                  <a:pt x="0" y="0"/>
                </a:moveTo>
                <a:lnTo>
                  <a:pt x="94" y="0"/>
                </a:lnTo>
                <a:lnTo>
                  <a:pt x="562" y="862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5" name="Freeform 11"/>
          <p:cNvSpPr>
            <a:spLocks/>
          </p:cNvSpPr>
          <p:nvPr/>
        </p:nvSpPr>
        <p:spPr bwMode="auto">
          <a:xfrm>
            <a:off x="2817813" y="863600"/>
            <a:ext cx="1374775" cy="10509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68" y="0"/>
              </a:cxn>
              <a:cxn ang="0">
                <a:pos x="866" y="662"/>
              </a:cxn>
            </a:cxnLst>
            <a:rect l="0" t="0" r="r" b="b"/>
            <a:pathLst>
              <a:path w="866" h="662">
                <a:moveTo>
                  <a:pt x="0" y="0"/>
                </a:moveTo>
                <a:lnTo>
                  <a:pt x="368" y="0"/>
                </a:lnTo>
                <a:lnTo>
                  <a:pt x="866" y="662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6" name="Freeform 12"/>
          <p:cNvSpPr>
            <a:spLocks/>
          </p:cNvSpPr>
          <p:nvPr/>
        </p:nvSpPr>
        <p:spPr bwMode="auto">
          <a:xfrm>
            <a:off x="2719388" y="1292225"/>
            <a:ext cx="555625" cy="11842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4" y="0"/>
              </a:cxn>
              <a:cxn ang="0">
                <a:pos x="350" y="746"/>
              </a:cxn>
            </a:cxnLst>
            <a:rect l="0" t="0" r="r" b="b"/>
            <a:pathLst>
              <a:path w="350" h="746">
                <a:moveTo>
                  <a:pt x="0" y="0"/>
                </a:moveTo>
                <a:lnTo>
                  <a:pt x="94" y="0"/>
                </a:lnTo>
                <a:lnTo>
                  <a:pt x="350" y="746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7" name="Freeform 13"/>
          <p:cNvSpPr>
            <a:spLocks/>
          </p:cNvSpPr>
          <p:nvPr/>
        </p:nvSpPr>
        <p:spPr bwMode="auto">
          <a:xfrm>
            <a:off x="1382713" y="2622550"/>
            <a:ext cx="587375" cy="5810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6" y="0"/>
              </a:cxn>
              <a:cxn ang="0">
                <a:pos x="370" y="366"/>
              </a:cxn>
            </a:cxnLst>
            <a:rect l="0" t="0" r="r" b="b"/>
            <a:pathLst>
              <a:path w="370" h="366">
                <a:moveTo>
                  <a:pt x="0" y="0"/>
                </a:moveTo>
                <a:lnTo>
                  <a:pt x="86" y="0"/>
                </a:lnTo>
                <a:lnTo>
                  <a:pt x="370" y="366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8" name="Freeform 14"/>
          <p:cNvSpPr>
            <a:spLocks/>
          </p:cNvSpPr>
          <p:nvPr/>
        </p:nvSpPr>
        <p:spPr bwMode="auto">
          <a:xfrm>
            <a:off x="1385888" y="3365500"/>
            <a:ext cx="850900" cy="1084263"/>
          </a:xfrm>
          <a:custGeom>
            <a:avLst/>
            <a:gdLst/>
            <a:ahLst/>
            <a:cxnLst>
              <a:cxn ang="0">
                <a:pos x="0" y="683"/>
              </a:cxn>
              <a:cxn ang="0">
                <a:pos x="112" y="683"/>
              </a:cxn>
              <a:cxn ang="0">
                <a:pos x="536" y="0"/>
              </a:cxn>
            </a:cxnLst>
            <a:rect l="0" t="0" r="r" b="b"/>
            <a:pathLst>
              <a:path w="536" h="683">
                <a:moveTo>
                  <a:pt x="0" y="683"/>
                </a:moveTo>
                <a:lnTo>
                  <a:pt x="112" y="683"/>
                </a:lnTo>
                <a:lnTo>
                  <a:pt x="536" y="0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9" name="Line 15"/>
          <p:cNvSpPr>
            <a:spLocks noChangeShapeType="1"/>
          </p:cNvSpPr>
          <p:nvPr/>
        </p:nvSpPr>
        <p:spPr bwMode="auto">
          <a:xfrm flipV="1">
            <a:off x="2811463" y="3390900"/>
            <a:ext cx="1587" cy="214313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20" name="Line 16"/>
          <p:cNvSpPr>
            <a:spLocks noChangeShapeType="1"/>
          </p:cNvSpPr>
          <p:nvPr/>
        </p:nvSpPr>
        <p:spPr bwMode="auto">
          <a:xfrm flipV="1">
            <a:off x="4189413" y="3773488"/>
            <a:ext cx="1587" cy="263525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21" name="Freeform 17"/>
          <p:cNvSpPr>
            <a:spLocks/>
          </p:cNvSpPr>
          <p:nvPr/>
        </p:nvSpPr>
        <p:spPr bwMode="auto">
          <a:xfrm>
            <a:off x="5305425" y="3054350"/>
            <a:ext cx="187325" cy="827088"/>
          </a:xfrm>
          <a:custGeom>
            <a:avLst/>
            <a:gdLst/>
            <a:ahLst/>
            <a:cxnLst>
              <a:cxn ang="0">
                <a:pos x="118" y="521"/>
              </a:cxn>
              <a:cxn ang="0">
                <a:pos x="118" y="397"/>
              </a:cxn>
              <a:cxn ang="0">
                <a:pos x="0" y="0"/>
              </a:cxn>
            </a:cxnLst>
            <a:rect l="0" t="0" r="r" b="b"/>
            <a:pathLst>
              <a:path w="118" h="521">
                <a:moveTo>
                  <a:pt x="118" y="521"/>
                </a:moveTo>
                <a:lnTo>
                  <a:pt x="118" y="397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22" name="Freeform 18"/>
          <p:cNvSpPr>
            <a:spLocks/>
          </p:cNvSpPr>
          <p:nvPr/>
        </p:nvSpPr>
        <p:spPr bwMode="auto">
          <a:xfrm>
            <a:off x="5156200" y="1292225"/>
            <a:ext cx="600075" cy="850900"/>
          </a:xfrm>
          <a:custGeom>
            <a:avLst/>
            <a:gdLst/>
            <a:ahLst/>
            <a:cxnLst>
              <a:cxn ang="0">
                <a:pos x="0" y="536"/>
              </a:cxn>
              <a:cxn ang="0">
                <a:pos x="266" y="0"/>
              </a:cxn>
              <a:cxn ang="0">
                <a:pos x="378" y="0"/>
              </a:cxn>
            </a:cxnLst>
            <a:rect l="0" t="0" r="r" b="b"/>
            <a:pathLst>
              <a:path w="378" h="536">
                <a:moveTo>
                  <a:pt x="0" y="536"/>
                </a:moveTo>
                <a:lnTo>
                  <a:pt x="266" y="0"/>
                </a:lnTo>
                <a:lnTo>
                  <a:pt x="378" y="0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23" name="Freeform 19"/>
          <p:cNvSpPr>
            <a:spLocks/>
          </p:cNvSpPr>
          <p:nvPr/>
        </p:nvSpPr>
        <p:spPr bwMode="auto">
          <a:xfrm>
            <a:off x="1360488" y="3333750"/>
            <a:ext cx="171450" cy="204788"/>
          </a:xfrm>
          <a:custGeom>
            <a:avLst/>
            <a:gdLst/>
            <a:ahLst/>
            <a:cxnLst>
              <a:cxn ang="0">
                <a:pos x="0" y="129"/>
              </a:cxn>
              <a:cxn ang="0">
                <a:pos x="86" y="129"/>
              </a:cxn>
              <a:cxn ang="0">
                <a:pos x="108" y="0"/>
              </a:cxn>
            </a:cxnLst>
            <a:rect l="0" t="0" r="r" b="b"/>
            <a:pathLst>
              <a:path w="108" h="129">
                <a:moveTo>
                  <a:pt x="0" y="129"/>
                </a:moveTo>
                <a:lnTo>
                  <a:pt x="86" y="129"/>
                </a:lnTo>
                <a:lnTo>
                  <a:pt x="108" y="0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24" name="Rectangle 20"/>
          <p:cNvSpPr>
            <a:spLocks noChangeArrowheads="1"/>
          </p:cNvSpPr>
          <p:nvPr/>
        </p:nvSpPr>
        <p:spPr bwMode="auto">
          <a:xfrm>
            <a:off x="450850" y="1589088"/>
            <a:ext cx="9017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800" b="1">
                <a:solidFill>
                  <a:srgbClr val="231F20"/>
                </a:solidFill>
                <a:latin typeface="Arial" charset="0"/>
              </a:rPr>
              <a:t>Somatic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b="1">
                <a:solidFill>
                  <a:srgbClr val="231F20"/>
                </a:solidFill>
                <a:latin typeface="Arial" charset="0"/>
              </a:rPr>
              <a:t>sensory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b="1">
                <a:solidFill>
                  <a:srgbClr val="231F20"/>
                </a:solidFill>
                <a:latin typeface="Arial" charset="0"/>
              </a:rPr>
              <a:t>neuron  </a:t>
            </a:r>
          </a:p>
        </p:txBody>
      </p:sp>
      <p:sp>
        <p:nvSpPr>
          <p:cNvPr id="21525" name="Rectangle 21"/>
          <p:cNvSpPr>
            <a:spLocks noChangeArrowheads="1"/>
          </p:cNvSpPr>
          <p:nvPr/>
        </p:nvSpPr>
        <p:spPr bwMode="auto">
          <a:xfrm>
            <a:off x="447675" y="741363"/>
            <a:ext cx="2311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800" b="1">
                <a:solidFill>
                  <a:srgbClr val="231F20"/>
                </a:solidFill>
                <a:latin typeface="Arial" charset="0"/>
              </a:rPr>
              <a:t>Dorsal root (sensory)</a:t>
            </a:r>
            <a:endParaRPr lang="en-US" sz="1800" b="1">
              <a:latin typeface="Arial" charset="0"/>
            </a:endParaRPr>
          </a:p>
        </p:txBody>
      </p:sp>
      <p:sp>
        <p:nvSpPr>
          <p:cNvPr id="21526" name="Rectangle 22"/>
          <p:cNvSpPr>
            <a:spLocks noChangeArrowheads="1"/>
          </p:cNvSpPr>
          <p:nvPr/>
        </p:nvSpPr>
        <p:spPr bwMode="auto">
          <a:xfrm>
            <a:off x="447675" y="1157288"/>
            <a:ext cx="2235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800" b="1">
                <a:solidFill>
                  <a:srgbClr val="231F20"/>
                </a:solidFill>
                <a:latin typeface="Arial" charset="0"/>
              </a:rPr>
              <a:t>Dorsal root ganglion</a:t>
            </a:r>
            <a:endParaRPr lang="en-US" sz="1800" b="1">
              <a:latin typeface="Arial" charset="0"/>
            </a:endParaRPr>
          </a:p>
        </p:txBody>
      </p:sp>
      <p:sp>
        <p:nvSpPr>
          <p:cNvPr id="21527" name="Rectangle 23"/>
          <p:cNvSpPr>
            <a:spLocks noChangeArrowheads="1"/>
          </p:cNvSpPr>
          <p:nvPr/>
        </p:nvSpPr>
        <p:spPr bwMode="auto">
          <a:xfrm>
            <a:off x="450850" y="2506663"/>
            <a:ext cx="9398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800" b="1">
                <a:solidFill>
                  <a:srgbClr val="231F20"/>
                </a:solidFill>
                <a:latin typeface="Arial" charset="0"/>
              </a:rPr>
              <a:t>Visceral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b="1">
                <a:solidFill>
                  <a:srgbClr val="231F20"/>
                </a:solidFill>
                <a:latin typeface="Arial" charset="0"/>
              </a:rPr>
              <a:t>sensory </a:t>
            </a:r>
            <a:endParaRPr lang="en-US" sz="1800" b="1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800" b="1">
                <a:solidFill>
                  <a:srgbClr val="231F20"/>
                </a:solidFill>
                <a:latin typeface="Arial" charset="0"/>
              </a:rPr>
              <a:t>neuron</a:t>
            </a:r>
          </a:p>
        </p:txBody>
      </p:sp>
      <p:sp>
        <p:nvSpPr>
          <p:cNvPr id="21528" name="Rectangle 24"/>
          <p:cNvSpPr>
            <a:spLocks noChangeArrowheads="1"/>
          </p:cNvSpPr>
          <p:nvPr/>
        </p:nvSpPr>
        <p:spPr bwMode="auto">
          <a:xfrm>
            <a:off x="450850" y="4319588"/>
            <a:ext cx="15494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800" b="1">
                <a:solidFill>
                  <a:srgbClr val="231F20"/>
                </a:solidFill>
                <a:latin typeface="Arial" charset="0"/>
              </a:rPr>
              <a:t>Somatic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b="1">
                <a:solidFill>
                  <a:srgbClr val="231F20"/>
                </a:solidFill>
                <a:latin typeface="Arial" charset="0"/>
              </a:rPr>
              <a:t>motor neuron </a:t>
            </a:r>
          </a:p>
        </p:txBody>
      </p:sp>
      <p:sp>
        <p:nvSpPr>
          <p:cNvPr id="21529" name="Rectangle 25"/>
          <p:cNvSpPr>
            <a:spLocks noChangeArrowheads="1"/>
          </p:cNvSpPr>
          <p:nvPr/>
        </p:nvSpPr>
        <p:spPr bwMode="auto">
          <a:xfrm>
            <a:off x="2133600" y="3630613"/>
            <a:ext cx="13589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800" b="1">
                <a:solidFill>
                  <a:srgbClr val="231F20"/>
                </a:solidFill>
                <a:latin typeface="Arial" charset="0"/>
              </a:rPr>
              <a:t>Spinal nerve</a:t>
            </a:r>
            <a:endParaRPr lang="en-US" sz="1800" b="1">
              <a:latin typeface="Arial" charset="0"/>
            </a:endParaRPr>
          </a:p>
        </p:txBody>
      </p:sp>
      <p:sp>
        <p:nvSpPr>
          <p:cNvPr id="21530" name="Rectangle 26"/>
          <p:cNvSpPr>
            <a:spLocks noChangeArrowheads="1"/>
          </p:cNvSpPr>
          <p:nvPr/>
        </p:nvSpPr>
        <p:spPr bwMode="auto">
          <a:xfrm>
            <a:off x="3517900" y="4040188"/>
            <a:ext cx="12827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800" b="1">
                <a:solidFill>
                  <a:srgbClr val="231F20"/>
                </a:solidFill>
                <a:latin typeface="Arial" charset="0"/>
              </a:rPr>
              <a:t>Ventral root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b="1">
                <a:solidFill>
                  <a:srgbClr val="231F20"/>
                </a:solidFill>
                <a:latin typeface="Arial" charset="0"/>
              </a:rPr>
              <a:t>(motor) </a:t>
            </a:r>
          </a:p>
        </p:txBody>
      </p:sp>
      <p:sp>
        <p:nvSpPr>
          <p:cNvPr id="21531" name="Rectangle 27"/>
          <p:cNvSpPr>
            <a:spLocks noChangeArrowheads="1"/>
          </p:cNvSpPr>
          <p:nvPr/>
        </p:nvSpPr>
        <p:spPr bwMode="auto">
          <a:xfrm>
            <a:off x="5045075" y="3900488"/>
            <a:ext cx="17653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800" b="1">
                <a:solidFill>
                  <a:srgbClr val="231F20"/>
                </a:solidFill>
                <a:latin typeface="Arial" charset="0"/>
              </a:rPr>
              <a:t>Ventral horn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b="1">
                <a:solidFill>
                  <a:srgbClr val="231F20"/>
                </a:solidFill>
                <a:latin typeface="Arial" charset="0"/>
              </a:rPr>
              <a:t>(motor neurons)</a:t>
            </a:r>
            <a:endParaRPr lang="en-US" sz="1800" b="1">
              <a:latin typeface="Arial" charset="0"/>
            </a:endParaRPr>
          </a:p>
        </p:txBody>
      </p:sp>
      <p:sp>
        <p:nvSpPr>
          <p:cNvPr id="21532" name="Rectangle 28"/>
          <p:cNvSpPr>
            <a:spLocks noChangeArrowheads="1"/>
          </p:cNvSpPr>
          <p:nvPr/>
        </p:nvSpPr>
        <p:spPr bwMode="auto">
          <a:xfrm>
            <a:off x="5797550" y="1166813"/>
            <a:ext cx="2895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800" b="1">
                <a:solidFill>
                  <a:srgbClr val="231F20"/>
                </a:solidFill>
                <a:latin typeface="Arial" charset="0"/>
              </a:rPr>
              <a:t>Dorsal horn (interneurons)</a:t>
            </a:r>
            <a:endParaRPr lang="en-US" sz="1800" b="1">
              <a:latin typeface="Arial" charset="0"/>
            </a:endParaRPr>
          </a:p>
        </p:txBody>
      </p:sp>
      <p:sp>
        <p:nvSpPr>
          <p:cNvPr id="21533" name="Rectangle 29"/>
          <p:cNvSpPr>
            <a:spLocks noChangeArrowheads="1"/>
          </p:cNvSpPr>
          <p:nvPr/>
        </p:nvSpPr>
        <p:spPr bwMode="auto">
          <a:xfrm>
            <a:off x="450850" y="3421063"/>
            <a:ext cx="8763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800" b="1">
                <a:solidFill>
                  <a:srgbClr val="231F20"/>
                </a:solidFill>
                <a:latin typeface="Arial" charset="0"/>
              </a:rPr>
              <a:t>Visceral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b="1">
                <a:solidFill>
                  <a:srgbClr val="231F20"/>
                </a:solidFill>
                <a:latin typeface="Arial" charset="0"/>
              </a:rPr>
              <a:t>motor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b="1">
                <a:solidFill>
                  <a:srgbClr val="231F20"/>
                </a:solidFill>
                <a:latin typeface="Arial" charset="0"/>
              </a:rPr>
              <a:t>neuron </a:t>
            </a:r>
          </a:p>
        </p:txBody>
      </p:sp>
      <p:sp>
        <p:nvSpPr>
          <p:cNvPr id="21534" name="Rectangle 30"/>
          <p:cNvSpPr>
            <a:spLocks noChangeArrowheads="1"/>
          </p:cNvSpPr>
          <p:nvPr/>
        </p:nvSpPr>
        <p:spPr bwMode="auto">
          <a:xfrm>
            <a:off x="3648075" y="4833938"/>
            <a:ext cx="50307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400" b="1">
                <a:solidFill>
                  <a:srgbClr val="232325"/>
                </a:solidFill>
                <a:latin typeface="Arial" charset="0"/>
              </a:rPr>
              <a:t>Interneurons receiving input from somatic sensory neurons</a:t>
            </a:r>
            <a:endParaRPr lang="en-US" sz="1800" b="1">
              <a:latin typeface="Arial" charset="0"/>
            </a:endParaRPr>
          </a:p>
        </p:txBody>
      </p:sp>
      <p:sp>
        <p:nvSpPr>
          <p:cNvPr id="21535" name="Rectangle 31"/>
          <p:cNvSpPr>
            <a:spLocks noChangeArrowheads="1"/>
          </p:cNvSpPr>
          <p:nvPr/>
        </p:nvSpPr>
        <p:spPr bwMode="auto">
          <a:xfrm>
            <a:off x="3648075" y="5262563"/>
            <a:ext cx="502126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400" b="1">
                <a:solidFill>
                  <a:srgbClr val="232325"/>
                </a:solidFill>
                <a:latin typeface="Arial" charset="0"/>
              </a:rPr>
              <a:t>Interneurons receiving input from visceral sensory neurons</a:t>
            </a:r>
            <a:endParaRPr lang="en-US" sz="1800" b="1">
              <a:latin typeface="Arial" charset="0"/>
            </a:endParaRPr>
          </a:p>
        </p:txBody>
      </p:sp>
      <p:sp>
        <p:nvSpPr>
          <p:cNvPr id="21536" name="Rectangle 32"/>
          <p:cNvSpPr>
            <a:spLocks noChangeArrowheads="1"/>
          </p:cNvSpPr>
          <p:nvPr/>
        </p:nvSpPr>
        <p:spPr bwMode="auto">
          <a:xfrm>
            <a:off x="3648075" y="5688013"/>
            <a:ext cx="304323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400" b="1">
                <a:solidFill>
                  <a:srgbClr val="232325"/>
                </a:solidFill>
                <a:latin typeface="Arial" charset="0"/>
              </a:rPr>
              <a:t>Visceral motor (autonomic) neurons</a:t>
            </a:r>
            <a:endParaRPr lang="en-US" sz="1800" b="1">
              <a:latin typeface="Arial" charset="0"/>
            </a:endParaRPr>
          </a:p>
        </p:txBody>
      </p:sp>
      <p:sp>
        <p:nvSpPr>
          <p:cNvPr id="21537" name="Rectangle 33"/>
          <p:cNvSpPr>
            <a:spLocks noChangeArrowheads="1"/>
          </p:cNvSpPr>
          <p:nvPr/>
        </p:nvSpPr>
        <p:spPr bwMode="auto">
          <a:xfrm>
            <a:off x="3648075" y="6100763"/>
            <a:ext cx="19907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400" b="1">
                <a:solidFill>
                  <a:srgbClr val="232325"/>
                </a:solidFill>
                <a:latin typeface="Arial" charset="0"/>
              </a:rPr>
              <a:t>Somatic motor neurons</a:t>
            </a:r>
            <a:endParaRPr lang="en-US" sz="1800" b="1">
              <a:latin typeface="Arial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White Matter </a:t>
            </a:r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Consists mostly of ascending (sensory) and descending (motor) tracts</a:t>
            </a:r>
          </a:p>
          <a:p>
            <a:pPr>
              <a:lnSpc>
                <a:spcPct val="90000"/>
              </a:lnSpc>
            </a:pPr>
            <a:r>
              <a:rPr lang="en-US"/>
              <a:t>Transverse tracts (commissural fibers) cross from one side to the other</a:t>
            </a:r>
          </a:p>
          <a:p>
            <a:pPr>
              <a:lnSpc>
                <a:spcPct val="90000"/>
              </a:lnSpc>
            </a:pPr>
            <a:r>
              <a:rPr lang="en-US"/>
              <a:t>Tracts are located in three white columns (funiculi on each side—dorsal (posterior), lateral, and ventral (anterior)</a:t>
            </a:r>
          </a:p>
          <a:p>
            <a:pPr>
              <a:lnSpc>
                <a:spcPct val="90000"/>
              </a:lnSpc>
            </a:pPr>
            <a:r>
              <a:rPr lang="en-US"/>
              <a:t>Each spinal tract is composed of axons with similar functions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Pathway Generalizations</a:t>
            </a: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Pathways decussate (cross over)</a:t>
            </a:r>
          </a:p>
          <a:p>
            <a:r>
              <a:rPr lang="en-US"/>
              <a:t>Most consist of two or three neurons (a relay)</a:t>
            </a:r>
          </a:p>
          <a:p>
            <a:r>
              <a:rPr lang="en-US"/>
              <a:t>Most exhibit somatotopy (precise spatial relationships)</a:t>
            </a:r>
          </a:p>
          <a:p>
            <a:r>
              <a:rPr lang="en-US"/>
              <a:t>Pathways are paired symmetrically (one on each side of the spinal cord or brain)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8069263" y="6580188"/>
            <a:ext cx="1073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200" b="1">
                <a:latin typeface="Arial" charset="0"/>
              </a:rPr>
              <a:t>Figure 12.33</a:t>
            </a:r>
          </a:p>
        </p:txBody>
      </p:sp>
      <p:pic>
        <p:nvPicPr>
          <p:cNvPr id="26633" name="Picture 9"/>
          <p:cNvPicPr>
            <a:picLocks noChangeAspect="1" noChangeArrowheads="1"/>
          </p:cNvPicPr>
          <p:nvPr/>
        </p:nvPicPr>
        <p:blipFill>
          <a:blip r:embed="rId2"/>
          <a:srcRect t="19286" b="11929"/>
          <a:stretch>
            <a:fillRect/>
          </a:stretch>
        </p:blipFill>
        <p:spPr bwMode="auto">
          <a:xfrm>
            <a:off x="434975" y="1052513"/>
            <a:ext cx="8231188" cy="4037012"/>
          </a:xfrm>
          <a:prstGeom prst="rect">
            <a:avLst/>
          </a:prstGeom>
          <a:noFill/>
        </p:spPr>
      </p:pic>
      <p:sp>
        <p:nvSpPr>
          <p:cNvPr id="26634" name="Freeform 10"/>
          <p:cNvSpPr>
            <a:spLocks/>
          </p:cNvSpPr>
          <p:nvPr/>
        </p:nvSpPr>
        <p:spPr bwMode="auto">
          <a:xfrm>
            <a:off x="1227138" y="4032250"/>
            <a:ext cx="2117725" cy="473075"/>
          </a:xfrm>
          <a:custGeom>
            <a:avLst/>
            <a:gdLst/>
            <a:ahLst/>
            <a:cxnLst>
              <a:cxn ang="0">
                <a:pos x="0" y="298"/>
              </a:cxn>
              <a:cxn ang="0">
                <a:pos x="254" y="298"/>
              </a:cxn>
              <a:cxn ang="0">
                <a:pos x="1334" y="0"/>
              </a:cxn>
            </a:cxnLst>
            <a:rect l="0" t="0" r="r" b="b"/>
            <a:pathLst>
              <a:path w="1334" h="298">
                <a:moveTo>
                  <a:pt x="0" y="298"/>
                </a:moveTo>
                <a:lnTo>
                  <a:pt x="254" y="298"/>
                </a:lnTo>
                <a:lnTo>
                  <a:pt x="1334" y="0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5" name="Freeform 11"/>
          <p:cNvSpPr>
            <a:spLocks/>
          </p:cNvSpPr>
          <p:nvPr/>
        </p:nvSpPr>
        <p:spPr bwMode="auto">
          <a:xfrm>
            <a:off x="1147763" y="2754313"/>
            <a:ext cx="1962150" cy="3794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12" y="0"/>
              </a:cxn>
              <a:cxn ang="0">
                <a:pos x="1236" y="239"/>
              </a:cxn>
            </a:cxnLst>
            <a:rect l="0" t="0" r="r" b="b"/>
            <a:pathLst>
              <a:path w="1236" h="239">
                <a:moveTo>
                  <a:pt x="0" y="0"/>
                </a:moveTo>
                <a:lnTo>
                  <a:pt x="512" y="0"/>
                </a:lnTo>
                <a:lnTo>
                  <a:pt x="1236" y="239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6" name="Freeform 12"/>
          <p:cNvSpPr>
            <a:spLocks/>
          </p:cNvSpPr>
          <p:nvPr/>
        </p:nvSpPr>
        <p:spPr bwMode="auto">
          <a:xfrm>
            <a:off x="1223963" y="3695700"/>
            <a:ext cx="1733550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06" y="0"/>
              </a:cxn>
              <a:cxn ang="0">
                <a:pos x="1092" y="0"/>
              </a:cxn>
            </a:cxnLst>
            <a:rect l="0" t="0" r="r" b="b"/>
            <a:pathLst>
              <a:path w="1092">
                <a:moveTo>
                  <a:pt x="0" y="0"/>
                </a:moveTo>
                <a:lnTo>
                  <a:pt x="406" y="0"/>
                </a:lnTo>
                <a:lnTo>
                  <a:pt x="1092" y="0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7" name="Freeform 13"/>
          <p:cNvSpPr>
            <a:spLocks/>
          </p:cNvSpPr>
          <p:nvPr/>
        </p:nvSpPr>
        <p:spPr bwMode="auto">
          <a:xfrm>
            <a:off x="2833688" y="4552950"/>
            <a:ext cx="1171575" cy="539750"/>
          </a:xfrm>
          <a:custGeom>
            <a:avLst/>
            <a:gdLst/>
            <a:ahLst/>
            <a:cxnLst>
              <a:cxn ang="0">
                <a:pos x="0" y="340"/>
              </a:cxn>
              <a:cxn ang="0">
                <a:pos x="276" y="340"/>
              </a:cxn>
              <a:cxn ang="0">
                <a:pos x="738" y="0"/>
              </a:cxn>
            </a:cxnLst>
            <a:rect l="0" t="0" r="r" b="b"/>
            <a:pathLst>
              <a:path w="738" h="340">
                <a:moveTo>
                  <a:pt x="0" y="340"/>
                </a:moveTo>
                <a:lnTo>
                  <a:pt x="276" y="340"/>
                </a:lnTo>
                <a:lnTo>
                  <a:pt x="738" y="0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8" name="Freeform 14"/>
          <p:cNvSpPr>
            <a:spLocks/>
          </p:cNvSpPr>
          <p:nvPr/>
        </p:nvSpPr>
        <p:spPr bwMode="auto">
          <a:xfrm>
            <a:off x="4575175" y="4464050"/>
            <a:ext cx="1803400" cy="352425"/>
          </a:xfrm>
          <a:custGeom>
            <a:avLst/>
            <a:gdLst/>
            <a:ahLst/>
            <a:cxnLst>
              <a:cxn ang="0">
                <a:pos x="1136" y="222"/>
              </a:cxn>
              <a:cxn ang="0">
                <a:pos x="986" y="222"/>
              </a:cxn>
              <a:cxn ang="0">
                <a:pos x="0" y="0"/>
              </a:cxn>
            </a:cxnLst>
            <a:rect l="0" t="0" r="r" b="b"/>
            <a:pathLst>
              <a:path w="1136" h="222">
                <a:moveTo>
                  <a:pt x="1136" y="222"/>
                </a:moveTo>
                <a:lnTo>
                  <a:pt x="986" y="222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9" name="Freeform 15"/>
          <p:cNvSpPr>
            <a:spLocks/>
          </p:cNvSpPr>
          <p:nvPr/>
        </p:nvSpPr>
        <p:spPr bwMode="auto">
          <a:xfrm>
            <a:off x="4660900" y="4010025"/>
            <a:ext cx="2486025" cy="196850"/>
          </a:xfrm>
          <a:custGeom>
            <a:avLst/>
            <a:gdLst/>
            <a:ahLst/>
            <a:cxnLst>
              <a:cxn ang="0">
                <a:pos x="1566" y="0"/>
              </a:cxn>
              <a:cxn ang="0">
                <a:pos x="1412" y="0"/>
              </a:cxn>
              <a:cxn ang="0">
                <a:pos x="0" y="124"/>
              </a:cxn>
            </a:cxnLst>
            <a:rect l="0" t="0" r="r" b="b"/>
            <a:pathLst>
              <a:path w="1566" h="124">
                <a:moveTo>
                  <a:pt x="1566" y="0"/>
                </a:moveTo>
                <a:lnTo>
                  <a:pt x="1412" y="0"/>
                </a:lnTo>
                <a:lnTo>
                  <a:pt x="0" y="124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40" name="Freeform 16"/>
          <p:cNvSpPr>
            <a:spLocks/>
          </p:cNvSpPr>
          <p:nvPr/>
        </p:nvSpPr>
        <p:spPr bwMode="auto">
          <a:xfrm>
            <a:off x="5765800" y="3368675"/>
            <a:ext cx="1527175" cy="377825"/>
          </a:xfrm>
          <a:custGeom>
            <a:avLst/>
            <a:gdLst/>
            <a:ahLst/>
            <a:cxnLst>
              <a:cxn ang="0">
                <a:pos x="962" y="0"/>
              </a:cxn>
              <a:cxn ang="0">
                <a:pos x="862" y="0"/>
              </a:cxn>
              <a:cxn ang="0">
                <a:pos x="0" y="238"/>
              </a:cxn>
            </a:cxnLst>
            <a:rect l="0" t="0" r="r" b="b"/>
            <a:pathLst>
              <a:path w="962" h="238">
                <a:moveTo>
                  <a:pt x="962" y="0"/>
                </a:moveTo>
                <a:lnTo>
                  <a:pt x="862" y="0"/>
                </a:lnTo>
                <a:lnTo>
                  <a:pt x="0" y="238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41" name="Freeform 17"/>
          <p:cNvSpPr>
            <a:spLocks/>
          </p:cNvSpPr>
          <p:nvPr/>
        </p:nvSpPr>
        <p:spPr bwMode="auto">
          <a:xfrm>
            <a:off x="5702300" y="2798763"/>
            <a:ext cx="923925" cy="608012"/>
          </a:xfrm>
          <a:custGeom>
            <a:avLst/>
            <a:gdLst/>
            <a:ahLst/>
            <a:cxnLst>
              <a:cxn ang="0">
                <a:pos x="582" y="0"/>
              </a:cxn>
              <a:cxn ang="0">
                <a:pos x="490" y="0"/>
              </a:cxn>
              <a:cxn ang="0">
                <a:pos x="0" y="383"/>
              </a:cxn>
            </a:cxnLst>
            <a:rect l="0" t="0" r="r" b="b"/>
            <a:pathLst>
              <a:path w="582" h="383">
                <a:moveTo>
                  <a:pt x="582" y="0"/>
                </a:moveTo>
                <a:lnTo>
                  <a:pt x="490" y="0"/>
                </a:lnTo>
                <a:lnTo>
                  <a:pt x="0" y="383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42" name="Freeform 18"/>
          <p:cNvSpPr>
            <a:spLocks/>
          </p:cNvSpPr>
          <p:nvPr/>
        </p:nvSpPr>
        <p:spPr bwMode="auto">
          <a:xfrm>
            <a:off x="5229225" y="2230438"/>
            <a:ext cx="1346200" cy="1300162"/>
          </a:xfrm>
          <a:custGeom>
            <a:avLst/>
            <a:gdLst/>
            <a:ahLst/>
            <a:cxnLst>
              <a:cxn ang="0">
                <a:pos x="848" y="0"/>
              </a:cxn>
              <a:cxn ang="0">
                <a:pos x="640" y="0"/>
              </a:cxn>
              <a:cxn ang="0">
                <a:pos x="0" y="819"/>
              </a:cxn>
            </a:cxnLst>
            <a:rect l="0" t="0" r="r" b="b"/>
            <a:pathLst>
              <a:path w="848" h="819">
                <a:moveTo>
                  <a:pt x="848" y="0"/>
                </a:moveTo>
                <a:lnTo>
                  <a:pt x="640" y="0"/>
                </a:lnTo>
                <a:lnTo>
                  <a:pt x="0" y="819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43" name="Freeform 19"/>
          <p:cNvSpPr>
            <a:spLocks/>
          </p:cNvSpPr>
          <p:nvPr/>
        </p:nvSpPr>
        <p:spPr bwMode="auto">
          <a:xfrm>
            <a:off x="5095875" y="4679950"/>
            <a:ext cx="939800" cy="708025"/>
          </a:xfrm>
          <a:custGeom>
            <a:avLst/>
            <a:gdLst/>
            <a:ahLst/>
            <a:cxnLst>
              <a:cxn ang="0">
                <a:pos x="592" y="446"/>
              </a:cxn>
              <a:cxn ang="0">
                <a:pos x="420" y="446"/>
              </a:cxn>
              <a:cxn ang="0">
                <a:pos x="0" y="0"/>
              </a:cxn>
            </a:cxnLst>
            <a:rect l="0" t="0" r="r" b="b"/>
            <a:pathLst>
              <a:path w="592" h="446">
                <a:moveTo>
                  <a:pt x="592" y="446"/>
                </a:moveTo>
                <a:lnTo>
                  <a:pt x="420" y="446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44" name="Freeform 20"/>
          <p:cNvSpPr>
            <a:spLocks/>
          </p:cNvSpPr>
          <p:nvPr/>
        </p:nvSpPr>
        <p:spPr bwMode="auto">
          <a:xfrm>
            <a:off x="4660900" y="4689475"/>
            <a:ext cx="1374775" cy="987425"/>
          </a:xfrm>
          <a:custGeom>
            <a:avLst/>
            <a:gdLst/>
            <a:ahLst/>
            <a:cxnLst>
              <a:cxn ang="0">
                <a:pos x="866" y="622"/>
              </a:cxn>
              <a:cxn ang="0">
                <a:pos x="288" y="622"/>
              </a:cxn>
              <a:cxn ang="0">
                <a:pos x="0" y="0"/>
              </a:cxn>
            </a:cxnLst>
            <a:rect l="0" t="0" r="r" b="b"/>
            <a:pathLst>
              <a:path w="866" h="622">
                <a:moveTo>
                  <a:pt x="866" y="622"/>
                </a:moveTo>
                <a:lnTo>
                  <a:pt x="288" y="622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45" name="Freeform 21"/>
          <p:cNvSpPr>
            <a:spLocks/>
          </p:cNvSpPr>
          <p:nvPr/>
        </p:nvSpPr>
        <p:spPr bwMode="auto">
          <a:xfrm>
            <a:off x="4497388" y="1665288"/>
            <a:ext cx="1630362" cy="2322512"/>
          </a:xfrm>
          <a:custGeom>
            <a:avLst/>
            <a:gdLst/>
            <a:ahLst/>
            <a:cxnLst>
              <a:cxn ang="0">
                <a:pos x="1027" y="0"/>
              </a:cxn>
              <a:cxn ang="0">
                <a:pos x="665" y="0"/>
              </a:cxn>
              <a:cxn ang="0">
                <a:pos x="0" y="1463"/>
              </a:cxn>
            </a:cxnLst>
            <a:rect l="0" t="0" r="r" b="b"/>
            <a:pathLst>
              <a:path w="1027" h="1463">
                <a:moveTo>
                  <a:pt x="1027" y="0"/>
                </a:moveTo>
                <a:lnTo>
                  <a:pt x="665" y="0"/>
                </a:lnTo>
                <a:lnTo>
                  <a:pt x="0" y="1463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46" name="Line 22"/>
          <p:cNvSpPr>
            <a:spLocks noChangeShapeType="1"/>
          </p:cNvSpPr>
          <p:nvPr/>
        </p:nvSpPr>
        <p:spPr bwMode="auto">
          <a:xfrm>
            <a:off x="3582988" y="1935163"/>
            <a:ext cx="238125" cy="1587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47" name="Line 23"/>
          <p:cNvSpPr>
            <a:spLocks noChangeShapeType="1"/>
          </p:cNvSpPr>
          <p:nvPr/>
        </p:nvSpPr>
        <p:spPr bwMode="auto">
          <a:xfrm>
            <a:off x="3392488" y="1687513"/>
            <a:ext cx="504825" cy="1587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48" name="Freeform 24"/>
          <p:cNvSpPr>
            <a:spLocks/>
          </p:cNvSpPr>
          <p:nvPr/>
        </p:nvSpPr>
        <p:spPr bwMode="auto">
          <a:xfrm>
            <a:off x="3897313" y="1687513"/>
            <a:ext cx="469900" cy="1198562"/>
          </a:xfrm>
          <a:custGeom>
            <a:avLst/>
            <a:gdLst/>
            <a:ahLst/>
            <a:cxnLst>
              <a:cxn ang="0">
                <a:pos x="218" y="755"/>
              </a:cxn>
              <a:cxn ang="0">
                <a:pos x="0" y="0"/>
              </a:cxn>
              <a:cxn ang="0">
                <a:pos x="296" y="692"/>
              </a:cxn>
            </a:cxnLst>
            <a:rect l="0" t="0" r="r" b="b"/>
            <a:pathLst>
              <a:path w="296" h="755">
                <a:moveTo>
                  <a:pt x="218" y="755"/>
                </a:moveTo>
                <a:lnTo>
                  <a:pt x="0" y="0"/>
                </a:lnTo>
                <a:lnTo>
                  <a:pt x="296" y="692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49" name="Freeform 25"/>
          <p:cNvSpPr>
            <a:spLocks/>
          </p:cNvSpPr>
          <p:nvPr/>
        </p:nvSpPr>
        <p:spPr bwMode="auto">
          <a:xfrm>
            <a:off x="3821113" y="1935163"/>
            <a:ext cx="190500" cy="1011237"/>
          </a:xfrm>
          <a:custGeom>
            <a:avLst/>
            <a:gdLst/>
            <a:ahLst/>
            <a:cxnLst>
              <a:cxn ang="0">
                <a:pos x="54" y="637"/>
              </a:cxn>
              <a:cxn ang="0">
                <a:pos x="0" y="0"/>
              </a:cxn>
              <a:cxn ang="0">
                <a:pos x="120" y="583"/>
              </a:cxn>
            </a:cxnLst>
            <a:rect l="0" t="0" r="r" b="b"/>
            <a:pathLst>
              <a:path w="120" h="637">
                <a:moveTo>
                  <a:pt x="54" y="637"/>
                </a:moveTo>
                <a:lnTo>
                  <a:pt x="0" y="0"/>
                </a:lnTo>
                <a:lnTo>
                  <a:pt x="120" y="583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50" name="Line 26"/>
          <p:cNvSpPr>
            <a:spLocks noChangeShapeType="1"/>
          </p:cNvSpPr>
          <p:nvPr/>
        </p:nvSpPr>
        <p:spPr bwMode="auto">
          <a:xfrm>
            <a:off x="1154113" y="1798638"/>
            <a:ext cx="92075" cy="1587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51" name="Rectangle 27"/>
          <p:cNvSpPr>
            <a:spLocks noChangeArrowheads="1"/>
          </p:cNvSpPr>
          <p:nvPr/>
        </p:nvSpPr>
        <p:spPr bwMode="auto">
          <a:xfrm>
            <a:off x="517525" y="1069975"/>
            <a:ext cx="2133600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800">
                <a:solidFill>
                  <a:srgbClr val="FFFFFF"/>
                </a:solidFill>
                <a:latin typeface="Arial Black" pitchFamily="34" charset="0"/>
              </a:rPr>
              <a:t>Ascending tracts</a:t>
            </a:r>
            <a:endParaRPr lang="en-US" sz="1800">
              <a:latin typeface="Arial" charset="0"/>
            </a:endParaRPr>
          </a:p>
        </p:txBody>
      </p:sp>
      <p:sp>
        <p:nvSpPr>
          <p:cNvPr id="26652" name="Rectangle 28"/>
          <p:cNvSpPr>
            <a:spLocks noChangeArrowheads="1"/>
          </p:cNvSpPr>
          <p:nvPr/>
        </p:nvSpPr>
        <p:spPr bwMode="auto">
          <a:xfrm>
            <a:off x="6261100" y="1069975"/>
            <a:ext cx="2286000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800">
                <a:solidFill>
                  <a:srgbClr val="FFFFFF"/>
                </a:solidFill>
                <a:latin typeface="Arial Black" pitchFamily="34" charset="0"/>
              </a:rPr>
              <a:t>Descending tracts</a:t>
            </a:r>
            <a:endParaRPr lang="en-US" sz="1800">
              <a:latin typeface="Arial" charset="0"/>
            </a:endParaRPr>
          </a:p>
        </p:txBody>
      </p:sp>
      <p:sp>
        <p:nvSpPr>
          <p:cNvPr id="26653" name="Rectangle 29"/>
          <p:cNvSpPr>
            <a:spLocks noChangeArrowheads="1"/>
          </p:cNvSpPr>
          <p:nvPr/>
        </p:nvSpPr>
        <p:spPr bwMode="auto">
          <a:xfrm>
            <a:off x="1311275" y="1552575"/>
            <a:ext cx="2044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800" b="1">
                <a:solidFill>
                  <a:srgbClr val="231F20"/>
                </a:solidFill>
                <a:latin typeface="Arial" charset="0"/>
              </a:rPr>
              <a:t>Fasciculus gracilis</a:t>
            </a:r>
            <a:endParaRPr lang="en-US" sz="1800" b="1">
              <a:latin typeface="Arial" charset="0"/>
            </a:endParaRPr>
          </a:p>
        </p:txBody>
      </p:sp>
      <p:sp>
        <p:nvSpPr>
          <p:cNvPr id="26654" name="Rectangle 30"/>
          <p:cNvSpPr>
            <a:spLocks noChangeArrowheads="1"/>
          </p:cNvSpPr>
          <p:nvPr/>
        </p:nvSpPr>
        <p:spPr bwMode="auto">
          <a:xfrm>
            <a:off x="415925" y="1679575"/>
            <a:ext cx="8128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800" b="1">
                <a:solidFill>
                  <a:srgbClr val="231F20"/>
                </a:solidFill>
                <a:latin typeface="Arial" charset="0"/>
              </a:rPr>
              <a:t>Dorsal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b="1">
                <a:solidFill>
                  <a:srgbClr val="231F20"/>
                </a:solidFill>
                <a:latin typeface="Arial" charset="0"/>
              </a:rPr>
              <a:t>white</a:t>
            </a:r>
            <a:endParaRPr lang="en-US" sz="1800" b="1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800" b="1">
                <a:solidFill>
                  <a:srgbClr val="231F20"/>
                </a:solidFill>
                <a:latin typeface="Arial" charset="0"/>
              </a:rPr>
              <a:t>column</a:t>
            </a:r>
            <a:endParaRPr lang="en-US" sz="1800" b="1">
              <a:latin typeface="Arial" charset="0"/>
            </a:endParaRPr>
          </a:p>
        </p:txBody>
      </p:sp>
      <p:sp>
        <p:nvSpPr>
          <p:cNvPr id="26655" name="Rectangle 31"/>
          <p:cNvSpPr>
            <a:spLocks noChangeArrowheads="1"/>
          </p:cNvSpPr>
          <p:nvPr/>
        </p:nvSpPr>
        <p:spPr bwMode="auto">
          <a:xfrm>
            <a:off x="1311275" y="1812925"/>
            <a:ext cx="22479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800" b="1">
                <a:solidFill>
                  <a:srgbClr val="231F20"/>
                </a:solidFill>
                <a:latin typeface="Arial" charset="0"/>
              </a:rPr>
              <a:t>Fasciculus cuneatus</a:t>
            </a:r>
            <a:endParaRPr lang="en-US" sz="1800" b="1">
              <a:latin typeface="Arial" charset="0"/>
            </a:endParaRPr>
          </a:p>
        </p:txBody>
      </p:sp>
      <p:sp>
        <p:nvSpPr>
          <p:cNvPr id="26656" name="Rectangle 32"/>
          <p:cNvSpPr>
            <a:spLocks noChangeArrowheads="1"/>
          </p:cNvSpPr>
          <p:nvPr/>
        </p:nvSpPr>
        <p:spPr bwMode="auto">
          <a:xfrm>
            <a:off x="415925" y="2635250"/>
            <a:ext cx="17526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800" b="1">
                <a:solidFill>
                  <a:srgbClr val="231F20"/>
                </a:solidFill>
                <a:latin typeface="Arial" charset="0"/>
              </a:rPr>
              <a:t>Dorsal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b="1">
                <a:solidFill>
                  <a:srgbClr val="231F20"/>
                </a:solidFill>
                <a:latin typeface="Arial" charset="0"/>
              </a:rPr>
              <a:t>spinocerebellar </a:t>
            </a:r>
            <a:endParaRPr lang="en-US" sz="1800" b="1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800" b="1">
                <a:solidFill>
                  <a:srgbClr val="231F20"/>
                </a:solidFill>
                <a:latin typeface="Arial" charset="0"/>
              </a:rPr>
              <a:t>tract</a:t>
            </a:r>
            <a:endParaRPr lang="en-US" sz="1800" b="1">
              <a:latin typeface="Arial" charset="0"/>
            </a:endParaRPr>
          </a:p>
        </p:txBody>
      </p:sp>
      <p:sp>
        <p:nvSpPr>
          <p:cNvPr id="26657" name="Rectangle 33"/>
          <p:cNvSpPr>
            <a:spLocks noChangeArrowheads="1"/>
          </p:cNvSpPr>
          <p:nvPr/>
        </p:nvSpPr>
        <p:spPr bwMode="auto">
          <a:xfrm>
            <a:off x="428625" y="4381500"/>
            <a:ext cx="21590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800" b="1">
                <a:solidFill>
                  <a:srgbClr val="231F20"/>
                </a:solidFill>
                <a:latin typeface="Arial" charset="0"/>
              </a:rPr>
              <a:t>Lateral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b="1">
                <a:solidFill>
                  <a:srgbClr val="231F20"/>
                </a:solidFill>
                <a:latin typeface="Arial" charset="0"/>
              </a:rPr>
              <a:t>spinothalamic tract </a:t>
            </a:r>
          </a:p>
        </p:txBody>
      </p:sp>
      <p:sp>
        <p:nvSpPr>
          <p:cNvPr id="26658" name="Rectangle 34"/>
          <p:cNvSpPr>
            <a:spLocks noChangeArrowheads="1"/>
          </p:cNvSpPr>
          <p:nvPr/>
        </p:nvSpPr>
        <p:spPr bwMode="auto">
          <a:xfrm>
            <a:off x="428625" y="4953000"/>
            <a:ext cx="23749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800" b="1">
                <a:solidFill>
                  <a:srgbClr val="231F20"/>
                </a:solidFill>
                <a:latin typeface="Arial" charset="0"/>
              </a:rPr>
              <a:t>Ventral spinothalamic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b="1">
                <a:solidFill>
                  <a:srgbClr val="231F20"/>
                </a:solidFill>
                <a:latin typeface="Arial" charset="0"/>
              </a:rPr>
              <a:t>tract</a:t>
            </a:r>
            <a:endParaRPr lang="en-US" sz="1800" b="1">
              <a:latin typeface="Arial" charset="0"/>
            </a:endParaRPr>
          </a:p>
        </p:txBody>
      </p:sp>
      <p:sp>
        <p:nvSpPr>
          <p:cNvPr id="26659" name="Rectangle 35"/>
          <p:cNvSpPr>
            <a:spLocks noChangeArrowheads="1"/>
          </p:cNvSpPr>
          <p:nvPr/>
        </p:nvSpPr>
        <p:spPr bwMode="auto">
          <a:xfrm>
            <a:off x="6159500" y="1511300"/>
            <a:ext cx="14224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800" b="1">
                <a:solidFill>
                  <a:srgbClr val="231F20"/>
                </a:solidFill>
                <a:latin typeface="Arial" charset="0"/>
              </a:rPr>
              <a:t>Ventral white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b="1">
                <a:solidFill>
                  <a:srgbClr val="231F20"/>
                </a:solidFill>
                <a:latin typeface="Arial" charset="0"/>
              </a:rPr>
              <a:t>commissure </a:t>
            </a:r>
          </a:p>
        </p:txBody>
      </p:sp>
      <p:sp>
        <p:nvSpPr>
          <p:cNvPr id="26660" name="Rectangle 36"/>
          <p:cNvSpPr>
            <a:spLocks noChangeArrowheads="1"/>
          </p:cNvSpPr>
          <p:nvPr/>
        </p:nvSpPr>
        <p:spPr bwMode="auto">
          <a:xfrm>
            <a:off x="6657975" y="2644775"/>
            <a:ext cx="20447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800" b="1">
                <a:solidFill>
                  <a:srgbClr val="231F20"/>
                </a:solidFill>
                <a:latin typeface="Arial" charset="0"/>
              </a:rPr>
              <a:t>Lateral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b="1">
                <a:solidFill>
                  <a:srgbClr val="231F20"/>
                </a:solidFill>
                <a:latin typeface="Arial" charset="0"/>
              </a:rPr>
              <a:t>corticospinal tract </a:t>
            </a:r>
          </a:p>
        </p:txBody>
      </p:sp>
      <p:sp>
        <p:nvSpPr>
          <p:cNvPr id="26661" name="Rectangle 37"/>
          <p:cNvSpPr>
            <a:spLocks noChangeArrowheads="1"/>
          </p:cNvSpPr>
          <p:nvPr/>
        </p:nvSpPr>
        <p:spPr bwMode="auto">
          <a:xfrm>
            <a:off x="6607175" y="2079625"/>
            <a:ext cx="20447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800" b="1">
                <a:solidFill>
                  <a:srgbClr val="231F20"/>
                </a:solidFill>
                <a:latin typeface="Arial" charset="0"/>
              </a:rPr>
              <a:t>Lateral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b="1">
                <a:solidFill>
                  <a:srgbClr val="231F20"/>
                </a:solidFill>
                <a:latin typeface="Arial" charset="0"/>
              </a:rPr>
              <a:t>reticulospinal tract</a:t>
            </a:r>
            <a:endParaRPr lang="en-US" sz="1800" b="1">
              <a:latin typeface="Arial" charset="0"/>
            </a:endParaRPr>
          </a:p>
        </p:txBody>
      </p:sp>
      <p:sp>
        <p:nvSpPr>
          <p:cNvPr id="26662" name="Rectangle 38"/>
          <p:cNvSpPr>
            <a:spLocks noChangeArrowheads="1"/>
          </p:cNvSpPr>
          <p:nvPr/>
        </p:nvSpPr>
        <p:spPr bwMode="auto">
          <a:xfrm>
            <a:off x="6410325" y="4657725"/>
            <a:ext cx="22606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800" b="1">
                <a:solidFill>
                  <a:srgbClr val="231F20"/>
                </a:solidFill>
                <a:latin typeface="Arial" charset="0"/>
              </a:rPr>
              <a:t>Ventral corticospinal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b="1">
                <a:solidFill>
                  <a:srgbClr val="231F20"/>
                </a:solidFill>
                <a:latin typeface="Arial" charset="0"/>
              </a:rPr>
              <a:t>tract </a:t>
            </a:r>
          </a:p>
        </p:txBody>
      </p:sp>
      <p:sp>
        <p:nvSpPr>
          <p:cNvPr id="26663" name="Rectangle 39"/>
          <p:cNvSpPr>
            <a:spLocks noChangeArrowheads="1"/>
          </p:cNvSpPr>
          <p:nvPr/>
        </p:nvSpPr>
        <p:spPr bwMode="auto">
          <a:xfrm>
            <a:off x="7178675" y="3848100"/>
            <a:ext cx="15494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800" b="1">
                <a:solidFill>
                  <a:srgbClr val="231F20"/>
                </a:solidFill>
                <a:latin typeface="Arial" charset="0"/>
              </a:rPr>
              <a:t>Medial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b="1">
                <a:solidFill>
                  <a:srgbClr val="231F20"/>
                </a:solidFill>
                <a:latin typeface="Arial" charset="0"/>
              </a:rPr>
              <a:t>reticulospinal </a:t>
            </a:r>
            <a:endParaRPr lang="en-US" sz="1800" b="1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800" b="1">
                <a:solidFill>
                  <a:srgbClr val="231F20"/>
                </a:solidFill>
                <a:latin typeface="Arial" charset="0"/>
              </a:rPr>
              <a:t>tract</a:t>
            </a:r>
            <a:endParaRPr lang="en-US" sz="1800" b="1">
              <a:latin typeface="Arial" charset="0"/>
            </a:endParaRPr>
          </a:p>
        </p:txBody>
      </p:sp>
      <p:sp>
        <p:nvSpPr>
          <p:cNvPr id="26664" name="Rectangle 40"/>
          <p:cNvSpPr>
            <a:spLocks noChangeArrowheads="1"/>
          </p:cNvSpPr>
          <p:nvPr/>
        </p:nvSpPr>
        <p:spPr bwMode="auto">
          <a:xfrm>
            <a:off x="7324725" y="3216275"/>
            <a:ext cx="13335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800" b="1">
                <a:solidFill>
                  <a:srgbClr val="231F20"/>
                </a:solidFill>
                <a:latin typeface="Arial" charset="0"/>
              </a:rPr>
              <a:t>Rubrospinal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b="1">
                <a:solidFill>
                  <a:srgbClr val="231F20"/>
                </a:solidFill>
                <a:latin typeface="Arial" charset="0"/>
              </a:rPr>
              <a:t>tract </a:t>
            </a:r>
          </a:p>
        </p:txBody>
      </p:sp>
      <p:sp>
        <p:nvSpPr>
          <p:cNvPr id="26665" name="Rectangle 41"/>
          <p:cNvSpPr>
            <a:spLocks noChangeArrowheads="1"/>
          </p:cNvSpPr>
          <p:nvPr/>
        </p:nvSpPr>
        <p:spPr bwMode="auto">
          <a:xfrm>
            <a:off x="6067425" y="5232400"/>
            <a:ext cx="22479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800" b="1">
                <a:solidFill>
                  <a:srgbClr val="231F20"/>
                </a:solidFill>
                <a:latin typeface="Arial" charset="0"/>
              </a:rPr>
              <a:t>Vestibulospinal tract</a:t>
            </a:r>
            <a:endParaRPr lang="en-US" sz="1800" b="1">
              <a:latin typeface="Arial" charset="0"/>
            </a:endParaRPr>
          </a:p>
        </p:txBody>
      </p:sp>
      <p:sp>
        <p:nvSpPr>
          <p:cNvPr id="26666" name="Rectangle 42"/>
          <p:cNvSpPr>
            <a:spLocks noChangeArrowheads="1"/>
          </p:cNvSpPr>
          <p:nvPr/>
        </p:nvSpPr>
        <p:spPr bwMode="auto">
          <a:xfrm>
            <a:off x="6067425" y="5530850"/>
            <a:ext cx="1828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800" b="1">
                <a:solidFill>
                  <a:srgbClr val="231F20"/>
                </a:solidFill>
                <a:latin typeface="Arial" charset="0"/>
              </a:rPr>
              <a:t>Tectospinal tract</a:t>
            </a:r>
            <a:endParaRPr lang="en-US" sz="1800" b="1">
              <a:latin typeface="Arial" charset="0"/>
            </a:endParaRPr>
          </a:p>
        </p:txBody>
      </p:sp>
      <p:sp>
        <p:nvSpPr>
          <p:cNvPr id="26667" name="Rectangle 43"/>
          <p:cNvSpPr>
            <a:spLocks noChangeArrowheads="1"/>
          </p:cNvSpPr>
          <p:nvPr/>
        </p:nvSpPr>
        <p:spPr bwMode="auto">
          <a:xfrm>
            <a:off x="428625" y="3578225"/>
            <a:ext cx="16891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800" b="1">
                <a:solidFill>
                  <a:srgbClr val="231F20"/>
                </a:solidFill>
                <a:latin typeface="Arial" charset="0"/>
              </a:rPr>
              <a:t>Ventral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b="1">
                <a:solidFill>
                  <a:srgbClr val="231F20"/>
                </a:solidFill>
                <a:latin typeface="Arial" charset="0"/>
              </a:rPr>
              <a:t>spinocerebellar</a:t>
            </a:r>
            <a:endParaRPr lang="en-US" sz="1800" b="1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800" b="1">
                <a:solidFill>
                  <a:srgbClr val="231F20"/>
                </a:solidFill>
                <a:latin typeface="Arial" charset="0"/>
              </a:rPr>
              <a:t>tract</a:t>
            </a:r>
            <a:endParaRPr lang="en-US" sz="1800" b="1">
              <a:latin typeface="Arial" charset="0"/>
            </a:endParaRPr>
          </a:p>
        </p:txBody>
      </p:sp>
      <p:sp>
        <p:nvSpPr>
          <p:cNvPr id="26668" name="AutoShape 44"/>
          <p:cNvSpPr>
            <a:spLocks/>
          </p:cNvSpPr>
          <p:nvPr/>
        </p:nvSpPr>
        <p:spPr bwMode="auto">
          <a:xfrm>
            <a:off x="1238250" y="1522413"/>
            <a:ext cx="107950" cy="558800"/>
          </a:xfrm>
          <a:prstGeom prst="leftBracket">
            <a:avLst>
              <a:gd name="adj" fmla="val 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Ascending Pathways</a:t>
            </a: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Consist of three neurons</a:t>
            </a:r>
          </a:p>
          <a:p>
            <a:r>
              <a:rPr lang="en-US"/>
              <a:t>First-order neuron</a:t>
            </a:r>
          </a:p>
          <a:p>
            <a:pPr lvl="1"/>
            <a:r>
              <a:rPr lang="en-US"/>
              <a:t>Conducts impulses from cutaneous receptors and proprioceptors</a:t>
            </a:r>
          </a:p>
          <a:p>
            <a:pPr lvl="1"/>
            <a:r>
              <a:rPr lang="en-US"/>
              <a:t>Branches diffusely as it enters the spinal cord or medulla</a:t>
            </a:r>
          </a:p>
          <a:p>
            <a:pPr lvl="1"/>
            <a:r>
              <a:rPr lang="en-US"/>
              <a:t>Synapses with second-order neuron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Ascending Pathways</a:t>
            </a: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Second-order neuron</a:t>
            </a:r>
          </a:p>
          <a:p>
            <a:pPr lvl="1"/>
            <a:r>
              <a:rPr lang="en-US"/>
              <a:t>Interneuron</a:t>
            </a:r>
          </a:p>
          <a:p>
            <a:pPr lvl="1"/>
            <a:r>
              <a:rPr lang="en-US"/>
              <a:t>Cell body in dorsal horn of spinal cord or medullary nuclei</a:t>
            </a:r>
          </a:p>
          <a:p>
            <a:pPr lvl="1"/>
            <a:r>
              <a:rPr lang="en-US"/>
              <a:t>Axons extend to thalamus or cerebellum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The Spinal Cord: Embryonic Development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By week 6, there are two clusters of neuroblasts</a:t>
            </a:r>
          </a:p>
          <a:p>
            <a:pPr lvl="1">
              <a:lnSpc>
                <a:spcPct val="90000"/>
              </a:lnSpc>
            </a:pPr>
            <a:r>
              <a:rPr lang="en-US"/>
              <a:t>Alar plate—will become interneurons; axons form white matter of cord</a:t>
            </a:r>
          </a:p>
          <a:p>
            <a:pPr lvl="1">
              <a:lnSpc>
                <a:spcPct val="90000"/>
              </a:lnSpc>
            </a:pPr>
            <a:r>
              <a:rPr lang="en-US"/>
              <a:t>Basal plate—will become motor neurons; axons will grow to effectors</a:t>
            </a:r>
          </a:p>
          <a:p>
            <a:pPr>
              <a:lnSpc>
                <a:spcPct val="90000"/>
              </a:lnSpc>
            </a:pPr>
            <a:r>
              <a:rPr lang="en-US"/>
              <a:t>Neural crest cells form the dorsal root ganglia sensory neurons; axons grow into the dorsal aspect of the cord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Ascending Pathways</a:t>
            </a:r>
          </a:p>
        </p:txBody>
      </p:sp>
      <p:sp>
        <p:nvSpPr>
          <p:cNvPr id="92167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Third-order neuron</a:t>
            </a:r>
          </a:p>
          <a:p>
            <a:pPr lvl="1"/>
            <a:r>
              <a:rPr lang="en-US"/>
              <a:t>Interneuron</a:t>
            </a:r>
          </a:p>
          <a:p>
            <a:pPr lvl="1"/>
            <a:r>
              <a:rPr lang="en-US"/>
              <a:t>Cell body in thalamus </a:t>
            </a:r>
          </a:p>
          <a:p>
            <a:pPr lvl="1"/>
            <a:r>
              <a:rPr lang="en-US"/>
              <a:t>Axon extends to somatosensory cortex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Ascending Pathways</a:t>
            </a:r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Two pathways transmit somatosensory information to the sensory cortex via the thalamus</a:t>
            </a:r>
          </a:p>
          <a:p>
            <a:pPr lvl="1"/>
            <a:r>
              <a:rPr lang="en-US"/>
              <a:t>Dorsal column-medial lemniscal pathways</a:t>
            </a:r>
          </a:p>
          <a:p>
            <a:pPr lvl="1"/>
            <a:r>
              <a:rPr lang="en-US"/>
              <a:t>Spinothalamic pathways</a:t>
            </a:r>
          </a:p>
          <a:p>
            <a:r>
              <a:rPr lang="en-US"/>
              <a:t>Spinocerebellar tracts terminate in the cerebellum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8069263" y="6580188"/>
            <a:ext cx="1073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200" b="1">
                <a:latin typeface="Arial" charset="0"/>
              </a:rPr>
              <a:t>Figure 12.28</a:t>
            </a:r>
          </a:p>
        </p:txBody>
      </p:sp>
      <p:pic>
        <p:nvPicPr>
          <p:cNvPr id="6186" name="Picture 42" descr="figure_12_28-j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5613" y="579438"/>
            <a:ext cx="8231187" cy="5868987"/>
          </a:xfrm>
          <a:prstGeom prst="rect">
            <a:avLst/>
          </a:prstGeom>
          <a:noFill/>
        </p:spPr>
      </p:pic>
      <p:sp>
        <p:nvSpPr>
          <p:cNvPr id="6187" name="Line 43"/>
          <p:cNvSpPr>
            <a:spLocks noChangeShapeType="1"/>
          </p:cNvSpPr>
          <p:nvPr/>
        </p:nvSpPr>
        <p:spPr bwMode="auto">
          <a:xfrm>
            <a:off x="1506538" y="3581400"/>
            <a:ext cx="1257300" cy="1588"/>
          </a:xfrm>
          <a:prstGeom prst="line">
            <a:avLst/>
          </a:prstGeom>
          <a:noFill/>
          <a:ln w="508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88" name="Line 44"/>
          <p:cNvSpPr>
            <a:spLocks noChangeShapeType="1"/>
          </p:cNvSpPr>
          <p:nvPr/>
        </p:nvSpPr>
        <p:spPr bwMode="auto">
          <a:xfrm>
            <a:off x="1785938" y="3581400"/>
            <a:ext cx="1152525" cy="285750"/>
          </a:xfrm>
          <a:prstGeom prst="line">
            <a:avLst/>
          </a:prstGeom>
          <a:noFill/>
          <a:ln w="508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89" name="Freeform 45"/>
          <p:cNvSpPr>
            <a:spLocks/>
          </p:cNvSpPr>
          <p:nvPr/>
        </p:nvSpPr>
        <p:spPr bwMode="auto">
          <a:xfrm>
            <a:off x="3414713" y="4552950"/>
            <a:ext cx="815975" cy="1365250"/>
          </a:xfrm>
          <a:custGeom>
            <a:avLst/>
            <a:gdLst/>
            <a:ahLst/>
            <a:cxnLst>
              <a:cxn ang="0">
                <a:pos x="0" y="860"/>
              </a:cxn>
              <a:cxn ang="0">
                <a:pos x="0" y="540"/>
              </a:cxn>
              <a:cxn ang="0">
                <a:pos x="514" y="0"/>
              </a:cxn>
            </a:cxnLst>
            <a:rect l="0" t="0" r="r" b="b"/>
            <a:pathLst>
              <a:path w="514" h="860">
                <a:moveTo>
                  <a:pt x="0" y="860"/>
                </a:moveTo>
                <a:lnTo>
                  <a:pt x="0" y="540"/>
                </a:lnTo>
                <a:lnTo>
                  <a:pt x="514" y="0"/>
                </a:lnTo>
              </a:path>
            </a:pathLst>
          </a:custGeom>
          <a:noFill/>
          <a:ln w="5080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90" name="Freeform 46"/>
          <p:cNvSpPr>
            <a:spLocks/>
          </p:cNvSpPr>
          <p:nvPr/>
        </p:nvSpPr>
        <p:spPr bwMode="auto">
          <a:xfrm>
            <a:off x="4243388" y="3619500"/>
            <a:ext cx="611187" cy="2298700"/>
          </a:xfrm>
          <a:custGeom>
            <a:avLst/>
            <a:gdLst/>
            <a:ahLst/>
            <a:cxnLst>
              <a:cxn ang="0">
                <a:pos x="385" y="1448"/>
              </a:cxn>
              <a:cxn ang="0">
                <a:pos x="385" y="1282"/>
              </a:cxn>
              <a:cxn ang="0">
                <a:pos x="0" y="0"/>
              </a:cxn>
            </a:cxnLst>
            <a:rect l="0" t="0" r="r" b="b"/>
            <a:pathLst>
              <a:path w="385" h="1448">
                <a:moveTo>
                  <a:pt x="385" y="1448"/>
                </a:moveTo>
                <a:lnTo>
                  <a:pt x="385" y="1282"/>
                </a:lnTo>
                <a:lnTo>
                  <a:pt x="0" y="0"/>
                </a:lnTo>
              </a:path>
            </a:pathLst>
          </a:custGeom>
          <a:noFill/>
          <a:ln w="5080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91" name="Freeform 47"/>
          <p:cNvSpPr>
            <a:spLocks/>
          </p:cNvSpPr>
          <p:nvPr/>
        </p:nvSpPr>
        <p:spPr bwMode="auto">
          <a:xfrm>
            <a:off x="6007100" y="1077913"/>
            <a:ext cx="209550" cy="501650"/>
          </a:xfrm>
          <a:custGeom>
            <a:avLst/>
            <a:gdLst/>
            <a:ahLst/>
            <a:cxnLst>
              <a:cxn ang="0">
                <a:pos x="132" y="0"/>
              </a:cxn>
              <a:cxn ang="0">
                <a:pos x="132" y="136"/>
              </a:cxn>
              <a:cxn ang="0">
                <a:pos x="0" y="316"/>
              </a:cxn>
            </a:cxnLst>
            <a:rect l="0" t="0" r="r" b="b"/>
            <a:pathLst>
              <a:path w="132" h="316">
                <a:moveTo>
                  <a:pt x="132" y="0"/>
                </a:moveTo>
                <a:lnTo>
                  <a:pt x="132" y="136"/>
                </a:lnTo>
                <a:lnTo>
                  <a:pt x="0" y="316"/>
                </a:lnTo>
              </a:path>
            </a:pathLst>
          </a:custGeom>
          <a:noFill/>
          <a:ln w="5080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92" name="Line 48"/>
          <p:cNvSpPr>
            <a:spLocks noChangeShapeType="1"/>
          </p:cNvSpPr>
          <p:nvPr/>
        </p:nvSpPr>
        <p:spPr bwMode="auto">
          <a:xfrm flipV="1">
            <a:off x="3414713" y="4203700"/>
            <a:ext cx="692150" cy="1206500"/>
          </a:xfrm>
          <a:prstGeom prst="line">
            <a:avLst/>
          </a:prstGeom>
          <a:noFill/>
          <a:ln w="508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93" name="Line 49"/>
          <p:cNvSpPr>
            <a:spLocks noChangeShapeType="1"/>
          </p:cNvSpPr>
          <p:nvPr/>
        </p:nvSpPr>
        <p:spPr bwMode="auto">
          <a:xfrm>
            <a:off x="6216650" y="1293813"/>
            <a:ext cx="304800" cy="555625"/>
          </a:xfrm>
          <a:prstGeom prst="line">
            <a:avLst/>
          </a:prstGeom>
          <a:noFill/>
          <a:ln w="508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94" name="Freeform 50"/>
          <p:cNvSpPr>
            <a:spLocks/>
          </p:cNvSpPr>
          <p:nvPr/>
        </p:nvSpPr>
        <p:spPr bwMode="auto">
          <a:xfrm>
            <a:off x="5746750" y="2344738"/>
            <a:ext cx="171450" cy="1246187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108" y="0"/>
              </a:cxn>
              <a:cxn ang="0">
                <a:pos x="108" y="785"/>
              </a:cxn>
              <a:cxn ang="0">
                <a:pos x="0" y="785"/>
              </a:cxn>
            </a:cxnLst>
            <a:rect l="0" t="0" r="r" b="b"/>
            <a:pathLst>
              <a:path w="108" h="785">
                <a:moveTo>
                  <a:pt x="2" y="0"/>
                </a:moveTo>
                <a:lnTo>
                  <a:pt x="108" y="0"/>
                </a:lnTo>
                <a:lnTo>
                  <a:pt x="108" y="785"/>
                </a:lnTo>
                <a:lnTo>
                  <a:pt x="0" y="785"/>
                </a:lnTo>
              </a:path>
            </a:pathLst>
          </a:custGeom>
          <a:noFill/>
          <a:ln w="5080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95" name="Freeform 51"/>
          <p:cNvSpPr>
            <a:spLocks/>
          </p:cNvSpPr>
          <p:nvPr/>
        </p:nvSpPr>
        <p:spPr bwMode="auto">
          <a:xfrm>
            <a:off x="5746750" y="3648075"/>
            <a:ext cx="171450" cy="1184275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108" y="0"/>
              </a:cxn>
              <a:cxn ang="0">
                <a:pos x="108" y="746"/>
              </a:cxn>
              <a:cxn ang="0">
                <a:pos x="0" y="746"/>
              </a:cxn>
            </a:cxnLst>
            <a:rect l="0" t="0" r="r" b="b"/>
            <a:pathLst>
              <a:path w="108" h="746">
                <a:moveTo>
                  <a:pt x="2" y="0"/>
                </a:moveTo>
                <a:lnTo>
                  <a:pt x="108" y="0"/>
                </a:lnTo>
                <a:lnTo>
                  <a:pt x="108" y="746"/>
                </a:lnTo>
                <a:lnTo>
                  <a:pt x="0" y="746"/>
                </a:lnTo>
              </a:path>
            </a:pathLst>
          </a:custGeom>
          <a:noFill/>
          <a:ln w="5080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96" name="Line 52"/>
          <p:cNvSpPr>
            <a:spLocks noChangeShapeType="1"/>
          </p:cNvSpPr>
          <p:nvPr/>
        </p:nvSpPr>
        <p:spPr bwMode="auto">
          <a:xfrm>
            <a:off x="5921375" y="3106738"/>
            <a:ext cx="171450" cy="1587"/>
          </a:xfrm>
          <a:prstGeom prst="line">
            <a:avLst/>
          </a:prstGeom>
          <a:noFill/>
          <a:ln w="508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97" name="Line 53"/>
          <p:cNvSpPr>
            <a:spLocks noChangeShapeType="1"/>
          </p:cNvSpPr>
          <p:nvPr/>
        </p:nvSpPr>
        <p:spPr bwMode="auto">
          <a:xfrm>
            <a:off x="5921375" y="4241800"/>
            <a:ext cx="171450" cy="1588"/>
          </a:xfrm>
          <a:prstGeom prst="line">
            <a:avLst/>
          </a:prstGeom>
          <a:noFill/>
          <a:ln w="508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98" name="Line 54"/>
          <p:cNvSpPr>
            <a:spLocks noChangeShapeType="1"/>
          </p:cNvSpPr>
          <p:nvPr/>
        </p:nvSpPr>
        <p:spPr bwMode="auto">
          <a:xfrm>
            <a:off x="1506538" y="3581400"/>
            <a:ext cx="1257300" cy="1588"/>
          </a:xfrm>
          <a:prstGeom prst="line">
            <a:avLst/>
          </a:prstGeom>
          <a:noFill/>
          <a:ln w="22225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99" name="Line 55"/>
          <p:cNvSpPr>
            <a:spLocks noChangeShapeType="1"/>
          </p:cNvSpPr>
          <p:nvPr/>
        </p:nvSpPr>
        <p:spPr bwMode="auto">
          <a:xfrm>
            <a:off x="1785938" y="3581400"/>
            <a:ext cx="1152525" cy="285750"/>
          </a:xfrm>
          <a:prstGeom prst="line">
            <a:avLst/>
          </a:prstGeom>
          <a:noFill/>
          <a:ln w="22225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00" name="Freeform 56"/>
          <p:cNvSpPr>
            <a:spLocks/>
          </p:cNvSpPr>
          <p:nvPr/>
        </p:nvSpPr>
        <p:spPr bwMode="auto">
          <a:xfrm>
            <a:off x="3414713" y="4552950"/>
            <a:ext cx="815975" cy="1365250"/>
          </a:xfrm>
          <a:custGeom>
            <a:avLst/>
            <a:gdLst/>
            <a:ahLst/>
            <a:cxnLst>
              <a:cxn ang="0">
                <a:pos x="0" y="860"/>
              </a:cxn>
              <a:cxn ang="0">
                <a:pos x="0" y="540"/>
              </a:cxn>
              <a:cxn ang="0">
                <a:pos x="514" y="0"/>
              </a:cxn>
            </a:cxnLst>
            <a:rect l="0" t="0" r="r" b="b"/>
            <a:pathLst>
              <a:path w="514" h="860">
                <a:moveTo>
                  <a:pt x="0" y="860"/>
                </a:moveTo>
                <a:lnTo>
                  <a:pt x="0" y="540"/>
                </a:lnTo>
                <a:lnTo>
                  <a:pt x="514" y="0"/>
                </a:lnTo>
              </a:path>
            </a:pathLst>
          </a:custGeom>
          <a:noFill/>
          <a:ln w="22225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01" name="Freeform 57"/>
          <p:cNvSpPr>
            <a:spLocks/>
          </p:cNvSpPr>
          <p:nvPr/>
        </p:nvSpPr>
        <p:spPr bwMode="auto">
          <a:xfrm>
            <a:off x="4243388" y="3619500"/>
            <a:ext cx="611187" cy="2298700"/>
          </a:xfrm>
          <a:custGeom>
            <a:avLst/>
            <a:gdLst/>
            <a:ahLst/>
            <a:cxnLst>
              <a:cxn ang="0">
                <a:pos x="385" y="1448"/>
              </a:cxn>
              <a:cxn ang="0">
                <a:pos x="385" y="1282"/>
              </a:cxn>
              <a:cxn ang="0">
                <a:pos x="0" y="0"/>
              </a:cxn>
            </a:cxnLst>
            <a:rect l="0" t="0" r="r" b="b"/>
            <a:pathLst>
              <a:path w="385" h="1448">
                <a:moveTo>
                  <a:pt x="385" y="1448"/>
                </a:moveTo>
                <a:lnTo>
                  <a:pt x="385" y="1282"/>
                </a:lnTo>
                <a:lnTo>
                  <a:pt x="0" y="0"/>
                </a:lnTo>
              </a:path>
            </a:pathLst>
          </a:custGeom>
          <a:noFill/>
          <a:ln w="22225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02" name="Freeform 58"/>
          <p:cNvSpPr>
            <a:spLocks/>
          </p:cNvSpPr>
          <p:nvPr/>
        </p:nvSpPr>
        <p:spPr bwMode="auto">
          <a:xfrm>
            <a:off x="6007100" y="1077913"/>
            <a:ext cx="209550" cy="501650"/>
          </a:xfrm>
          <a:custGeom>
            <a:avLst/>
            <a:gdLst/>
            <a:ahLst/>
            <a:cxnLst>
              <a:cxn ang="0">
                <a:pos x="132" y="0"/>
              </a:cxn>
              <a:cxn ang="0">
                <a:pos x="132" y="136"/>
              </a:cxn>
              <a:cxn ang="0">
                <a:pos x="0" y="316"/>
              </a:cxn>
            </a:cxnLst>
            <a:rect l="0" t="0" r="r" b="b"/>
            <a:pathLst>
              <a:path w="132" h="316">
                <a:moveTo>
                  <a:pt x="132" y="0"/>
                </a:moveTo>
                <a:lnTo>
                  <a:pt x="132" y="136"/>
                </a:lnTo>
                <a:lnTo>
                  <a:pt x="0" y="316"/>
                </a:lnTo>
              </a:path>
            </a:pathLst>
          </a:custGeom>
          <a:noFill/>
          <a:ln w="22225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03" name="Line 59"/>
          <p:cNvSpPr>
            <a:spLocks noChangeShapeType="1"/>
          </p:cNvSpPr>
          <p:nvPr/>
        </p:nvSpPr>
        <p:spPr bwMode="auto">
          <a:xfrm flipV="1">
            <a:off x="3414713" y="4203700"/>
            <a:ext cx="692150" cy="1206500"/>
          </a:xfrm>
          <a:prstGeom prst="line">
            <a:avLst/>
          </a:prstGeom>
          <a:noFill/>
          <a:ln w="22225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04" name="Line 60"/>
          <p:cNvSpPr>
            <a:spLocks noChangeShapeType="1"/>
          </p:cNvSpPr>
          <p:nvPr/>
        </p:nvSpPr>
        <p:spPr bwMode="auto">
          <a:xfrm>
            <a:off x="6216650" y="1293813"/>
            <a:ext cx="304800" cy="555625"/>
          </a:xfrm>
          <a:prstGeom prst="line">
            <a:avLst/>
          </a:prstGeom>
          <a:noFill/>
          <a:ln w="22225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05" name="Freeform 61"/>
          <p:cNvSpPr>
            <a:spLocks/>
          </p:cNvSpPr>
          <p:nvPr/>
        </p:nvSpPr>
        <p:spPr bwMode="auto">
          <a:xfrm>
            <a:off x="5746750" y="2344738"/>
            <a:ext cx="171450" cy="1246187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108" y="0"/>
              </a:cxn>
              <a:cxn ang="0">
                <a:pos x="108" y="785"/>
              </a:cxn>
              <a:cxn ang="0">
                <a:pos x="0" y="785"/>
              </a:cxn>
            </a:cxnLst>
            <a:rect l="0" t="0" r="r" b="b"/>
            <a:pathLst>
              <a:path w="108" h="785">
                <a:moveTo>
                  <a:pt x="2" y="0"/>
                </a:moveTo>
                <a:lnTo>
                  <a:pt x="108" y="0"/>
                </a:lnTo>
                <a:lnTo>
                  <a:pt x="108" y="785"/>
                </a:lnTo>
                <a:lnTo>
                  <a:pt x="0" y="785"/>
                </a:lnTo>
              </a:path>
            </a:pathLst>
          </a:custGeom>
          <a:noFill/>
          <a:ln w="22225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06" name="Freeform 62"/>
          <p:cNvSpPr>
            <a:spLocks/>
          </p:cNvSpPr>
          <p:nvPr/>
        </p:nvSpPr>
        <p:spPr bwMode="auto">
          <a:xfrm>
            <a:off x="5746750" y="3648075"/>
            <a:ext cx="171450" cy="1184275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108" y="0"/>
              </a:cxn>
              <a:cxn ang="0">
                <a:pos x="108" y="746"/>
              </a:cxn>
              <a:cxn ang="0">
                <a:pos x="0" y="746"/>
              </a:cxn>
            </a:cxnLst>
            <a:rect l="0" t="0" r="r" b="b"/>
            <a:pathLst>
              <a:path w="108" h="746">
                <a:moveTo>
                  <a:pt x="2" y="0"/>
                </a:moveTo>
                <a:lnTo>
                  <a:pt x="108" y="0"/>
                </a:lnTo>
                <a:lnTo>
                  <a:pt x="108" y="746"/>
                </a:lnTo>
                <a:lnTo>
                  <a:pt x="0" y="746"/>
                </a:lnTo>
              </a:path>
            </a:pathLst>
          </a:custGeom>
          <a:noFill/>
          <a:ln w="22225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07" name="Line 63"/>
          <p:cNvSpPr>
            <a:spLocks noChangeShapeType="1"/>
          </p:cNvSpPr>
          <p:nvPr/>
        </p:nvSpPr>
        <p:spPr bwMode="auto">
          <a:xfrm>
            <a:off x="5921375" y="3106738"/>
            <a:ext cx="171450" cy="1587"/>
          </a:xfrm>
          <a:prstGeom prst="line">
            <a:avLst/>
          </a:prstGeom>
          <a:noFill/>
          <a:ln w="22225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08" name="Line 64"/>
          <p:cNvSpPr>
            <a:spLocks noChangeShapeType="1"/>
          </p:cNvSpPr>
          <p:nvPr/>
        </p:nvSpPr>
        <p:spPr bwMode="auto">
          <a:xfrm>
            <a:off x="5921375" y="4241800"/>
            <a:ext cx="171450" cy="1588"/>
          </a:xfrm>
          <a:prstGeom prst="line">
            <a:avLst/>
          </a:prstGeom>
          <a:noFill/>
          <a:ln w="22225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09" name="Rectangle 65"/>
          <p:cNvSpPr>
            <a:spLocks noChangeArrowheads="1"/>
          </p:cNvSpPr>
          <p:nvPr/>
        </p:nvSpPr>
        <p:spPr bwMode="auto">
          <a:xfrm>
            <a:off x="863600" y="3463925"/>
            <a:ext cx="6985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White</a:t>
            </a:r>
          </a:p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matter</a:t>
            </a:r>
            <a:endParaRPr lang="en-US" sz="1800" b="1">
              <a:latin typeface="Arial" charset="0"/>
            </a:endParaRPr>
          </a:p>
        </p:txBody>
      </p:sp>
      <p:sp>
        <p:nvSpPr>
          <p:cNvPr id="6210" name="Rectangle 66"/>
          <p:cNvSpPr>
            <a:spLocks noChangeArrowheads="1"/>
          </p:cNvSpPr>
          <p:nvPr/>
        </p:nvSpPr>
        <p:spPr bwMode="auto">
          <a:xfrm>
            <a:off x="2816225" y="5943600"/>
            <a:ext cx="12573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Neural tube</a:t>
            </a:r>
          </a:p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cells</a:t>
            </a:r>
            <a:endParaRPr lang="en-US" sz="1800" b="1">
              <a:latin typeface="Arial" charset="0"/>
            </a:endParaRPr>
          </a:p>
        </p:txBody>
      </p:sp>
      <p:sp>
        <p:nvSpPr>
          <p:cNvPr id="6211" name="Rectangle 67"/>
          <p:cNvSpPr>
            <a:spLocks noChangeArrowheads="1"/>
          </p:cNvSpPr>
          <p:nvPr/>
        </p:nvSpPr>
        <p:spPr bwMode="auto">
          <a:xfrm>
            <a:off x="4483100" y="5943600"/>
            <a:ext cx="787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Central</a:t>
            </a:r>
          </a:p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cavity</a:t>
            </a:r>
            <a:endParaRPr lang="en-US" sz="1800" b="1">
              <a:latin typeface="Arial" charset="0"/>
            </a:endParaRPr>
          </a:p>
        </p:txBody>
      </p:sp>
      <p:sp>
        <p:nvSpPr>
          <p:cNvPr id="6212" name="Rectangle 68"/>
          <p:cNvSpPr>
            <a:spLocks noChangeArrowheads="1"/>
          </p:cNvSpPr>
          <p:nvPr/>
        </p:nvSpPr>
        <p:spPr bwMode="auto">
          <a:xfrm>
            <a:off x="6149975" y="2946400"/>
            <a:ext cx="13970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231F20"/>
                </a:solidFill>
                <a:latin typeface="Arial Black" pitchFamily="34" charset="0"/>
              </a:rPr>
              <a:t>Alar plate:</a:t>
            </a:r>
          </a:p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interneurons</a:t>
            </a:r>
            <a:endParaRPr lang="en-US" sz="1800">
              <a:latin typeface="Arial" charset="0"/>
            </a:endParaRPr>
          </a:p>
        </p:txBody>
      </p:sp>
      <p:sp>
        <p:nvSpPr>
          <p:cNvPr id="6213" name="Rectangle 69"/>
          <p:cNvSpPr>
            <a:spLocks noChangeArrowheads="1"/>
          </p:cNvSpPr>
          <p:nvPr/>
        </p:nvSpPr>
        <p:spPr bwMode="auto">
          <a:xfrm>
            <a:off x="4730750" y="517525"/>
            <a:ext cx="35560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231F20"/>
                </a:solidFill>
                <a:latin typeface="Arial Black" pitchFamily="34" charset="0"/>
              </a:rPr>
              <a:t>Dorsal root ganglion: </a:t>
            </a:r>
            <a:r>
              <a:rPr lang="en-US" sz="1800" b="1">
                <a:solidFill>
                  <a:srgbClr val="231F20"/>
                </a:solidFill>
                <a:latin typeface="Arial" charset="0"/>
              </a:rPr>
              <a:t>sensory</a:t>
            </a:r>
            <a:endParaRPr lang="en-US" sz="1800" b="1">
              <a:latin typeface="Arial" charset="0"/>
            </a:endParaRPr>
          </a:p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neurons from neural crest</a:t>
            </a:r>
            <a:endParaRPr lang="en-US" sz="1800">
              <a:latin typeface="Arial" charset="0"/>
            </a:endParaRPr>
          </a:p>
        </p:txBody>
      </p:sp>
      <p:sp>
        <p:nvSpPr>
          <p:cNvPr id="6214" name="Rectangle 70"/>
          <p:cNvSpPr>
            <a:spLocks noChangeArrowheads="1"/>
          </p:cNvSpPr>
          <p:nvPr/>
        </p:nvSpPr>
        <p:spPr bwMode="auto">
          <a:xfrm>
            <a:off x="6149975" y="4079875"/>
            <a:ext cx="16129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231F20"/>
                </a:solidFill>
                <a:latin typeface="Arial Black" pitchFamily="34" charset="0"/>
              </a:rPr>
              <a:t>Basal plate:</a:t>
            </a:r>
          </a:p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motor neurons</a:t>
            </a:r>
            <a:endParaRPr lang="en-US" sz="1800">
              <a:latin typeface="Arial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Spinal Cord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Location</a:t>
            </a:r>
          </a:p>
          <a:p>
            <a:pPr lvl="1"/>
            <a:r>
              <a:rPr lang="en-US"/>
              <a:t>Begins at the foramen magnum </a:t>
            </a:r>
          </a:p>
          <a:p>
            <a:pPr lvl="1"/>
            <a:r>
              <a:rPr lang="en-US"/>
              <a:t>Ends as conus medullaris at L</a:t>
            </a:r>
            <a:r>
              <a:rPr lang="en-US" baseline="-25000"/>
              <a:t>1</a:t>
            </a:r>
            <a:r>
              <a:rPr lang="en-US"/>
              <a:t> vertebra</a:t>
            </a:r>
          </a:p>
          <a:p>
            <a:r>
              <a:rPr lang="en-US"/>
              <a:t>Functions</a:t>
            </a:r>
          </a:p>
          <a:p>
            <a:pPr lvl="1"/>
            <a:r>
              <a:rPr lang="en-US"/>
              <a:t>Provides two-way communication to and from the brain</a:t>
            </a:r>
          </a:p>
          <a:p>
            <a:pPr lvl="1"/>
            <a:r>
              <a:rPr lang="en-US"/>
              <a:t>Contains spinal reflex centers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Spinal Cord: Protection</a:t>
            </a: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Bone, meninges, and CSF</a:t>
            </a:r>
          </a:p>
          <a:p>
            <a:r>
              <a:rPr lang="en-US"/>
              <a:t>Cushion of fat and a network of veins in the epidural space between the vertebrae and spinal dura mater  </a:t>
            </a:r>
          </a:p>
          <a:p>
            <a:r>
              <a:rPr lang="en-US"/>
              <a:t>CSF in subarachnoid space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Spinal Cord: Protection</a:t>
            </a:r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Denticulate ligaments: extensions of pia mater that secure cord to dura mater</a:t>
            </a:r>
          </a:p>
          <a:p>
            <a:r>
              <a:rPr lang="en-US"/>
              <a:t>Filum terminale: fibrous extension from conus medullaris; anchors the spinal cord to the coccyx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8069263" y="6580188"/>
            <a:ext cx="1073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200" b="1">
                <a:latin typeface="Arial" charset="0"/>
              </a:rPr>
              <a:t>Figure 12.30</a:t>
            </a:r>
          </a:p>
        </p:txBody>
      </p:sp>
      <p:pic>
        <p:nvPicPr>
          <p:cNvPr id="11273" name="Picture 9" descr="figure_12_30-j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5613" y="465138"/>
            <a:ext cx="8231187" cy="5907087"/>
          </a:xfrm>
          <a:prstGeom prst="rect">
            <a:avLst/>
          </a:prstGeom>
          <a:noFill/>
        </p:spPr>
      </p:pic>
      <p:sp>
        <p:nvSpPr>
          <p:cNvPr id="11274" name="Line 10"/>
          <p:cNvSpPr>
            <a:spLocks noChangeShapeType="1"/>
          </p:cNvSpPr>
          <p:nvPr/>
        </p:nvSpPr>
        <p:spPr bwMode="auto">
          <a:xfrm>
            <a:off x="6230938" y="3486150"/>
            <a:ext cx="1254125" cy="1588"/>
          </a:xfrm>
          <a:prstGeom prst="line">
            <a:avLst/>
          </a:prstGeom>
          <a:noFill/>
          <a:ln w="476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5" name="Line 11"/>
          <p:cNvSpPr>
            <a:spLocks noChangeShapeType="1"/>
          </p:cNvSpPr>
          <p:nvPr/>
        </p:nvSpPr>
        <p:spPr bwMode="auto">
          <a:xfrm>
            <a:off x="831850" y="604838"/>
            <a:ext cx="384175" cy="1587"/>
          </a:xfrm>
          <a:prstGeom prst="line">
            <a:avLst/>
          </a:prstGeom>
          <a:noFill/>
          <a:ln w="476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6" name="Line 12"/>
          <p:cNvSpPr>
            <a:spLocks noChangeShapeType="1"/>
          </p:cNvSpPr>
          <p:nvPr/>
        </p:nvSpPr>
        <p:spPr bwMode="auto">
          <a:xfrm>
            <a:off x="752475" y="1617663"/>
            <a:ext cx="333375" cy="1587"/>
          </a:xfrm>
          <a:prstGeom prst="line">
            <a:avLst/>
          </a:prstGeom>
          <a:noFill/>
          <a:ln w="476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7" name="Freeform 13"/>
          <p:cNvSpPr>
            <a:spLocks/>
          </p:cNvSpPr>
          <p:nvPr/>
        </p:nvSpPr>
        <p:spPr bwMode="auto">
          <a:xfrm>
            <a:off x="4318000" y="1681163"/>
            <a:ext cx="2449513" cy="1628775"/>
          </a:xfrm>
          <a:custGeom>
            <a:avLst/>
            <a:gdLst/>
            <a:ahLst/>
            <a:cxnLst>
              <a:cxn ang="0">
                <a:pos x="1543" y="0"/>
              </a:cxn>
              <a:cxn ang="0">
                <a:pos x="1399" y="0"/>
              </a:cxn>
              <a:cxn ang="0">
                <a:pos x="0" y="1026"/>
              </a:cxn>
            </a:cxnLst>
            <a:rect l="0" t="0" r="r" b="b"/>
            <a:pathLst>
              <a:path w="1543" h="1026">
                <a:moveTo>
                  <a:pt x="1543" y="0"/>
                </a:moveTo>
                <a:lnTo>
                  <a:pt x="1399" y="0"/>
                </a:lnTo>
                <a:lnTo>
                  <a:pt x="0" y="1026"/>
                </a:lnTo>
              </a:path>
            </a:pathLst>
          </a:custGeom>
          <a:noFill/>
          <a:ln w="47625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8" name="Freeform 14"/>
          <p:cNvSpPr>
            <a:spLocks/>
          </p:cNvSpPr>
          <p:nvPr/>
        </p:nvSpPr>
        <p:spPr bwMode="auto">
          <a:xfrm>
            <a:off x="4454525" y="1106488"/>
            <a:ext cx="2312988" cy="635000"/>
          </a:xfrm>
          <a:custGeom>
            <a:avLst/>
            <a:gdLst/>
            <a:ahLst/>
            <a:cxnLst>
              <a:cxn ang="0">
                <a:pos x="1457" y="0"/>
              </a:cxn>
              <a:cxn ang="0">
                <a:pos x="1307" y="0"/>
              </a:cxn>
              <a:cxn ang="0">
                <a:pos x="0" y="400"/>
              </a:cxn>
            </a:cxnLst>
            <a:rect l="0" t="0" r="r" b="b"/>
            <a:pathLst>
              <a:path w="1457" h="400">
                <a:moveTo>
                  <a:pt x="1457" y="0"/>
                </a:moveTo>
                <a:lnTo>
                  <a:pt x="1307" y="0"/>
                </a:lnTo>
                <a:lnTo>
                  <a:pt x="0" y="400"/>
                </a:lnTo>
              </a:path>
            </a:pathLst>
          </a:custGeom>
          <a:noFill/>
          <a:ln w="47625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9" name="Freeform 15"/>
          <p:cNvSpPr>
            <a:spLocks/>
          </p:cNvSpPr>
          <p:nvPr/>
        </p:nvSpPr>
        <p:spPr bwMode="auto">
          <a:xfrm>
            <a:off x="5735638" y="4470400"/>
            <a:ext cx="1743075" cy="406400"/>
          </a:xfrm>
          <a:custGeom>
            <a:avLst/>
            <a:gdLst/>
            <a:ahLst/>
            <a:cxnLst>
              <a:cxn ang="0">
                <a:pos x="1098" y="0"/>
              </a:cxn>
              <a:cxn ang="0">
                <a:pos x="1022" y="0"/>
              </a:cxn>
              <a:cxn ang="0">
                <a:pos x="0" y="256"/>
              </a:cxn>
            </a:cxnLst>
            <a:rect l="0" t="0" r="r" b="b"/>
            <a:pathLst>
              <a:path w="1098" h="256">
                <a:moveTo>
                  <a:pt x="1098" y="0"/>
                </a:moveTo>
                <a:lnTo>
                  <a:pt x="1022" y="0"/>
                </a:lnTo>
                <a:lnTo>
                  <a:pt x="0" y="256"/>
                </a:lnTo>
              </a:path>
            </a:pathLst>
          </a:custGeom>
          <a:noFill/>
          <a:ln w="47625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80" name="Freeform 16"/>
          <p:cNvSpPr>
            <a:spLocks/>
          </p:cNvSpPr>
          <p:nvPr/>
        </p:nvSpPr>
        <p:spPr bwMode="auto">
          <a:xfrm>
            <a:off x="2428875" y="5226050"/>
            <a:ext cx="1504950" cy="558800"/>
          </a:xfrm>
          <a:custGeom>
            <a:avLst/>
            <a:gdLst/>
            <a:ahLst/>
            <a:cxnLst>
              <a:cxn ang="0">
                <a:pos x="0" y="352"/>
              </a:cxn>
              <a:cxn ang="0">
                <a:pos x="564" y="352"/>
              </a:cxn>
              <a:cxn ang="0">
                <a:pos x="948" y="0"/>
              </a:cxn>
            </a:cxnLst>
            <a:rect l="0" t="0" r="r" b="b"/>
            <a:pathLst>
              <a:path w="948" h="352">
                <a:moveTo>
                  <a:pt x="0" y="352"/>
                </a:moveTo>
                <a:lnTo>
                  <a:pt x="564" y="352"/>
                </a:lnTo>
                <a:lnTo>
                  <a:pt x="948" y="0"/>
                </a:lnTo>
              </a:path>
            </a:pathLst>
          </a:custGeom>
          <a:noFill/>
          <a:ln w="47625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81" name="Freeform 17"/>
          <p:cNvSpPr>
            <a:spLocks/>
          </p:cNvSpPr>
          <p:nvPr/>
        </p:nvSpPr>
        <p:spPr bwMode="auto">
          <a:xfrm>
            <a:off x="4824413" y="4848225"/>
            <a:ext cx="415925" cy="1149350"/>
          </a:xfrm>
          <a:custGeom>
            <a:avLst/>
            <a:gdLst/>
            <a:ahLst/>
            <a:cxnLst>
              <a:cxn ang="0">
                <a:pos x="0" y="724"/>
              </a:cxn>
              <a:cxn ang="0">
                <a:pos x="150" y="724"/>
              </a:cxn>
              <a:cxn ang="0">
                <a:pos x="262" y="0"/>
              </a:cxn>
            </a:cxnLst>
            <a:rect l="0" t="0" r="r" b="b"/>
            <a:pathLst>
              <a:path w="262" h="724">
                <a:moveTo>
                  <a:pt x="0" y="724"/>
                </a:moveTo>
                <a:lnTo>
                  <a:pt x="150" y="724"/>
                </a:lnTo>
                <a:lnTo>
                  <a:pt x="262" y="0"/>
                </a:lnTo>
              </a:path>
            </a:pathLst>
          </a:custGeom>
          <a:noFill/>
          <a:ln w="47625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82" name="Freeform 18"/>
          <p:cNvSpPr>
            <a:spLocks/>
          </p:cNvSpPr>
          <p:nvPr/>
        </p:nvSpPr>
        <p:spPr bwMode="auto">
          <a:xfrm>
            <a:off x="5570538" y="5051425"/>
            <a:ext cx="215900" cy="946150"/>
          </a:xfrm>
          <a:custGeom>
            <a:avLst/>
            <a:gdLst/>
            <a:ahLst/>
            <a:cxnLst>
              <a:cxn ang="0">
                <a:pos x="136" y="596"/>
              </a:cxn>
              <a:cxn ang="0">
                <a:pos x="2" y="596"/>
              </a:cxn>
              <a:cxn ang="0">
                <a:pos x="0" y="0"/>
              </a:cxn>
            </a:cxnLst>
            <a:rect l="0" t="0" r="r" b="b"/>
            <a:pathLst>
              <a:path w="136" h="596">
                <a:moveTo>
                  <a:pt x="136" y="596"/>
                </a:moveTo>
                <a:lnTo>
                  <a:pt x="2" y="596"/>
                </a:lnTo>
                <a:lnTo>
                  <a:pt x="0" y="0"/>
                </a:lnTo>
              </a:path>
            </a:pathLst>
          </a:custGeom>
          <a:noFill/>
          <a:ln w="47625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83" name="Freeform 19"/>
          <p:cNvSpPr>
            <a:spLocks/>
          </p:cNvSpPr>
          <p:nvPr/>
        </p:nvSpPr>
        <p:spPr bwMode="auto">
          <a:xfrm>
            <a:off x="6110288" y="5124450"/>
            <a:ext cx="768350" cy="638175"/>
          </a:xfrm>
          <a:custGeom>
            <a:avLst/>
            <a:gdLst/>
            <a:ahLst/>
            <a:cxnLst>
              <a:cxn ang="0">
                <a:pos x="484" y="402"/>
              </a:cxn>
              <a:cxn ang="0">
                <a:pos x="332" y="402"/>
              </a:cxn>
              <a:cxn ang="0">
                <a:pos x="0" y="0"/>
              </a:cxn>
            </a:cxnLst>
            <a:rect l="0" t="0" r="r" b="b"/>
            <a:pathLst>
              <a:path w="484" h="402">
                <a:moveTo>
                  <a:pt x="484" y="402"/>
                </a:moveTo>
                <a:lnTo>
                  <a:pt x="332" y="402"/>
                </a:lnTo>
                <a:lnTo>
                  <a:pt x="0" y="0"/>
                </a:lnTo>
              </a:path>
            </a:pathLst>
          </a:custGeom>
          <a:noFill/>
          <a:ln w="47625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84" name="Line 20"/>
          <p:cNvSpPr>
            <a:spLocks noChangeShapeType="1"/>
          </p:cNvSpPr>
          <p:nvPr/>
        </p:nvSpPr>
        <p:spPr bwMode="auto">
          <a:xfrm>
            <a:off x="6230938" y="3486150"/>
            <a:ext cx="1254125" cy="1588"/>
          </a:xfrm>
          <a:prstGeom prst="line">
            <a:avLst/>
          </a:prstGeom>
          <a:noFill/>
          <a:ln w="1905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85" name="Line 21"/>
          <p:cNvSpPr>
            <a:spLocks noChangeShapeType="1"/>
          </p:cNvSpPr>
          <p:nvPr/>
        </p:nvSpPr>
        <p:spPr bwMode="auto">
          <a:xfrm>
            <a:off x="831850" y="604838"/>
            <a:ext cx="384175" cy="1587"/>
          </a:xfrm>
          <a:prstGeom prst="line">
            <a:avLst/>
          </a:prstGeom>
          <a:noFill/>
          <a:ln w="1905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86" name="Line 22"/>
          <p:cNvSpPr>
            <a:spLocks noChangeShapeType="1"/>
          </p:cNvSpPr>
          <p:nvPr/>
        </p:nvSpPr>
        <p:spPr bwMode="auto">
          <a:xfrm>
            <a:off x="752475" y="1617663"/>
            <a:ext cx="333375" cy="1587"/>
          </a:xfrm>
          <a:prstGeom prst="line">
            <a:avLst/>
          </a:prstGeom>
          <a:noFill/>
          <a:ln w="1905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87" name="Freeform 23"/>
          <p:cNvSpPr>
            <a:spLocks/>
          </p:cNvSpPr>
          <p:nvPr/>
        </p:nvSpPr>
        <p:spPr bwMode="auto">
          <a:xfrm>
            <a:off x="4318000" y="1681163"/>
            <a:ext cx="2449513" cy="1628775"/>
          </a:xfrm>
          <a:custGeom>
            <a:avLst/>
            <a:gdLst/>
            <a:ahLst/>
            <a:cxnLst>
              <a:cxn ang="0">
                <a:pos x="1543" y="0"/>
              </a:cxn>
              <a:cxn ang="0">
                <a:pos x="1399" y="0"/>
              </a:cxn>
              <a:cxn ang="0">
                <a:pos x="0" y="1026"/>
              </a:cxn>
            </a:cxnLst>
            <a:rect l="0" t="0" r="r" b="b"/>
            <a:pathLst>
              <a:path w="1543" h="1026">
                <a:moveTo>
                  <a:pt x="1543" y="0"/>
                </a:moveTo>
                <a:lnTo>
                  <a:pt x="1399" y="0"/>
                </a:lnTo>
                <a:lnTo>
                  <a:pt x="0" y="1026"/>
                </a:lnTo>
              </a:path>
            </a:pathLst>
          </a:custGeom>
          <a:noFill/>
          <a:ln w="1905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88" name="Freeform 24"/>
          <p:cNvSpPr>
            <a:spLocks/>
          </p:cNvSpPr>
          <p:nvPr/>
        </p:nvSpPr>
        <p:spPr bwMode="auto">
          <a:xfrm>
            <a:off x="4454525" y="1106488"/>
            <a:ext cx="2312988" cy="635000"/>
          </a:xfrm>
          <a:custGeom>
            <a:avLst/>
            <a:gdLst/>
            <a:ahLst/>
            <a:cxnLst>
              <a:cxn ang="0">
                <a:pos x="1457" y="0"/>
              </a:cxn>
              <a:cxn ang="0">
                <a:pos x="1307" y="0"/>
              </a:cxn>
              <a:cxn ang="0">
                <a:pos x="0" y="400"/>
              </a:cxn>
            </a:cxnLst>
            <a:rect l="0" t="0" r="r" b="b"/>
            <a:pathLst>
              <a:path w="1457" h="400">
                <a:moveTo>
                  <a:pt x="1457" y="0"/>
                </a:moveTo>
                <a:lnTo>
                  <a:pt x="1307" y="0"/>
                </a:lnTo>
                <a:lnTo>
                  <a:pt x="0" y="400"/>
                </a:lnTo>
              </a:path>
            </a:pathLst>
          </a:custGeom>
          <a:noFill/>
          <a:ln w="1905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89" name="Freeform 25"/>
          <p:cNvSpPr>
            <a:spLocks/>
          </p:cNvSpPr>
          <p:nvPr/>
        </p:nvSpPr>
        <p:spPr bwMode="auto">
          <a:xfrm>
            <a:off x="5735638" y="4470400"/>
            <a:ext cx="1743075" cy="406400"/>
          </a:xfrm>
          <a:custGeom>
            <a:avLst/>
            <a:gdLst/>
            <a:ahLst/>
            <a:cxnLst>
              <a:cxn ang="0">
                <a:pos x="1098" y="0"/>
              </a:cxn>
              <a:cxn ang="0">
                <a:pos x="1022" y="0"/>
              </a:cxn>
              <a:cxn ang="0">
                <a:pos x="0" y="256"/>
              </a:cxn>
            </a:cxnLst>
            <a:rect l="0" t="0" r="r" b="b"/>
            <a:pathLst>
              <a:path w="1098" h="256">
                <a:moveTo>
                  <a:pt x="1098" y="0"/>
                </a:moveTo>
                <a:lnTo>
                  <a:pt x="1022" y="0"/>
                </a:lnTo>
                <a:lnTo>
                  <a:pt x="0" y="256"/>
                </a:lnTo>
              </a:path>
            </a:pathLst>
          </a:custGeom>
          <a:noFill/>
          <a:ln w="1905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90" name="Freeform 26"/>
          <p:cNvSpPr>
            <a:spLocks/>
          </p:cNvSpPr>
          <p:nvPr/>
        </p:nvSpPr>
        <p:spPr bwMode="auto">
          <a:xfrm>
            <a:off x="2428875" y="5226050"/>
            <a:ext cx="1504950" cy="558800"/>
          </a:xfrm>
          <a:custGeom>
            <a:avLst/>
            <a:gdLst/>
            <a:ahLst/>
            <a:cxnLst>
              <a:cxn ang="0">
                <a:pos x="0" y="352"/>
              </a:cxn>
              <a:cxn ang="0">
                <a:pos x="564" y="352"/>
              </a:cxn>
              <a:cxn ang="0">
                <a:pos x="948" y="0"/>
              </a:cxn>
            </a:cxnLst>
            <a:rect l="0" t="0" r="r" b="b"/>
            <a:pathLst>
              <a:path w="948" h="352">
                <a:moveTo>
                  <a:pt x="0" y="352"/>
                </a:moveTo>
                <a:lnTo>
                  <a:pt x="564" y="352"/>
                </a:lnTo>
                <a:lnTo>
                  <a:pt x="948" y="0"/>
                </a:lnTo>
              </a:path>
            </a:pathLst>
          </a:custGeom>
          <a:noFill/>
          <a:ln w="1905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91" name="Freeform 27"/>
          <p:cNvSpPr>
            <a:spLocks/>
          </p:cNvSpPr>
          <p:nvPr/>
        </p:nvSpPr>
        <p:spPr bwMode="auto">
          <a:xfrm>
            <a:off x="4824413" y="4848225"/>
            <a:ext cx="415925" cy="1149350"/>
          </a:xfrm>
          <a:custGeom>
            <a:avLst/>
            <a:gdLst/>
            <a:ahLst/>
            <a:cxnLst>
              <a:cxn ang="0">
                <a:pos x="0" y="724"/>
              </a:cxn>
              <a:cxn ang="0">
                <a:pos x="150" y="724"/>
              </a:cxn>
              <a:cxn ang="0">
                <a:pos x="262" y="0"/>
              </a:cxn>
            </a:cxnLst>
            <a:rect l="0" t="0" r="r" b="b"/>
            <a:pathLst>
              <a:path w="262" h="724">
                <a:moveTo>
                  <a:pt x="0" y="724"/>
                </a:moveTo>
                <a:lnTo>
                  <a:pt x="150" y="724"/>
                </a:lnTo>
                <a:lnTo>
                  <a:pt x="262" y="0"/>
                </a:lnTo>
              </a:path>
            </a:pathLst>
          </a:custGeom>
          <a:noFill/>
          <a:ln w="1905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92" name="Freeform 28"/>
          <p:cNvSpPr>
            <a:spLocks/>
          </p:cNvSpPr>
          <p:nvPr/>
        </p:nvSpPr>
        <p:spPr bwMode="auto">
          <a:xfrm>
            <a:off x="5570538" y="5051425"/>
            <a:ext cx="215900" cy="946150"/>
          </a:xfrm>
          <a:custGeom>
            <a:avLst/>
            <a:gdLst/>
            <a:ahLst/>
            <a:cxnLst>
              <a:cxn ang="0">
                <a:pos x="136" y="596"/>
              </a:cxn>
              <a:cxn ang="0">
                <a:pos x="2" y="596"/>
              </a:cxn>
              <a:cxn ang="0">
                <a:pos x="0" y="0"/>
              </a:cxn>
            </a:cxnLst>
            <a:rect l="0" t="0" r="r" b="b"/>
            <a:pathLst>
              <a:path w="136" h="596">
                <a:moveTo>
                  <a:pt x="136" y="596"/>
                </a:moveTo>
                <a:lnTo>
                  <a:pt x="2" y="596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93" name="Freeform 29"/>
          <p:cNvSpPr>
            <a:spLocks/>
          </p:cNvSpPr>
          <p:nvPr/>
        </p:nvSpPr>
        <p:spPr bwMode="auto">
          <a:xfrm>
            <a:off x="6110288" y="5124450"/>
            <a:ext cx="768350" cy="638175"/>
          </a:xfrm>
          <a:custGeom>
            <a:avLst/>
            <a:gdLst/>
            <a:ahLst/>
            <a:cxnLst>
              <a:cxn ang="0">
                <a:pos x="484" y="402"/>
              </a:cxn>
              <a:cxn ang="0">
                <a:pos x="332" y="402"/>
              </a:cxn>
              <a:cxn ang="0">
                <a:pos x="0" y="0"/>
              </a:cxn>
            </a:cxnLst>
            <a:rect l="0" t="0" r="r" b="b"/>
            <a:pathLst>
              <a:path w="484" h="402">
                <a:moveTo>
                  <a:pt x="484" y="402"/>
                </a:moveTo>
                <a:lnTo>
                  <a:pt x="332" y="402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94" name="Rectangle 30"/>
          <p:cNvSpPr>
            <a:spLocks noChangeArrowheads="1"/>
          </p:cNvSpPr>
          <p:nvPr/>
        </p:nvSpPr>
        <p:spPr bwMode="auto">
          <a:xfrm>
            <a:off x="6805613" y="977900"/>
            <a:ext cx="13589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800" b="1">
                <a:solidFill>
                  <a:srgbClr val="231F20"/>
                </a:solidFill>
                <a:latin typeface="Arial" charset="0"/>
              </a:rPr>
              <a:t>Ligamentum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b="1">
                <a:solidFill>
                  <a:srgbClr val="231F20"/>
                </a:solidFill>
                <a:latin typeface="Arial" charset="0"/>
              </a:rPr>
              <a:t>flavum</a:t>
            </a:r>
            <a:endParaRPr lang="en-US" sz="1800" b="1">
              <a:latin typeface="Arial" charset="0"/>
            </a:endParaRPr>
          </a:p>
        </p:txBody>
      </p:sp>
      <p:sp>
        <p:nvSpPr>
          <p:cNvPr id="11295" name="Rectangle 31"/>
          <p:cNvSpPr>
            <a:spLocks noChangeArrowheads="1"/>
          </p:cNvSpPr>
          <p:nvPr/>
        </p:nvSpPr>
        <p:spPr bwMode="auto">
          <a:xfrm>
            <a:off x="7516813" y="3355975"/>
            <a:ext cx="9398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800" b="1">
                <a:solidFill>
                  <a:srgbClr val="231F20"/>
                </a:solidFill>
                <a:latin typeface="Arial" charset="0"/>
              </a:rPr>
              <a:t>Supra-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b="1">
                <a:solidFill>
                  <a:srgbClr val="231F20"/>
                </a:solidFill>
                <a:latin typeface="Arial" charset="0"/>
              </a:rPr>
              <a:t>spinous</a:t>
            </a:r>
            <a:endParaRPr lang="en-US" sz="1800" b="1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800" b="1">
                <a:solidFill>
                  <a:srgbClr val="231F20"/>
                </a:solidFill>
                <a:latin typeface="Arial" charset="0"/>
              </a:rPr>
              <a:t>ligament</a:t>
            </a:r>
          </a:p>
        </p:txBody>
      </p:sp>
      <p:sp>
        <p:nvSpPr>
          <p:cNvPr id="11296" name="Rectangle 32"/>
          <p:cNvSpPr>
            <a:spLocks noChangeArrowheads="1"/>
          </p:cNvSpPr>
          <p:nvPr/>
        </p:nvSpPr>
        <p:spPr bwMode="auto">
          <a:xfrm>
            <a:off x="6805613" y="1555750"/>
            <a:ext cx="1879600" cy="101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800" b="1">
                <a:solidFill>
                  <a:srgbClr val="231F20"/>
                </a:solidFill>
                <a:latin typeface="Arial" charset="0"/>
              </a:rPr>
              <a:t>Lumbar puncture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b="1">
                <a:solidFill>
                  <a:srgbClr val="231F20"/>
                </a:solidFill>
                <a:latin typeface="Arial" charset="0"/>
              </a:rPr>
              <a:t>needle entering</a:t>
            </a:r>
            <a:endParaRPr lang="en-US" sz="1800" b="1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800" b="1">
                <a:solidFill>
                  <a:srgbClr val="231F20"/>
                </a:solidFill>
                <a:latin typeface="Arial" charset="0"/>
              </a:rPr>
              <a:t>subarachnoid</a:t>
            </a:r>
            <a:endParaRPr lang="en-US" sz="1800" b="1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800" b="1">
                <a:solidFill>
                  <a:srgbClr val="231F20"/>
                </a:solidFill>
                <a:latin typeface="Arial" charset="0"/>
              </a:rPr>
              <a:t>space</a:t>
            </a:r>
          </a:p>
        </p:txBody>
      </p:sp>
      <p:sp>
        <p:nvSpPr>
          <p:cNvPr id="11297" name="Rectangle 33"/>
          <p:cNvSpPr>
            <a:spLocks noChangeArrowheads="1"/>
          </p:cNvSpPr>
          <p:nvPr/>
        </p:nvSpPr>
        <p:spPr bwMode="auto">
          <a:xfrm>
            <a:off x="7510463" y="4352925"/>
            <a:ext cx="10160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800" b="1">
                <a:solidFill>
                  <a:srgbClr val="231F20"/>
                </a:solidFill>
                <a:latin typeface="Arial" charset="0"/>
              </a:rPr>
              <a:t>Filum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b="1">
                <a:solidFill>
                  <a:srgbClr val="231F20"/>
                </a:solidFill>
                <a:latin typeface="Arial" charset="0"/>
              </a:rPr>
              <a:t>terminale</a:t>
            </a:r>
            <a:endParaRPr lang="en-US" sz="1800" b="1">
              <a:latin typeface="Arial" charset="0"/>
            </a:endParaRPr>
          </a:p>
        </p:txBody>
      </p:sp>
      <p:sp>
        <p:nvSpPr>
          <p:cNvPr id="11298" name="Rectangle 34"/>
          <p:cNvSpPr>
            <a:spLocks noChangeArrowheads="1"/>
          </p:cNvSpPr>
          <p:nvPr/>
        </p:nvSpPr>
        <p:spPr bwMode="auto">
          <a:xfrm>
            <a:off x="1789113" y="5629275"/>
            <a:ext cx="9652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800" b="1">
                <a:solidFill>
                  <a:srgbClr val="231F20"/>
                </a:solidFill>
                <a:latin typeface="Arial" charset="0"/>
              </a:rPr>
              <a:t>Inter-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b="1">
                <a:solidFill>
                  <a:srgbClr val="231F20"/>
                </a:solidFill>
                <a:latin typeface="Arial" charset="0"/>
              </a:rPr>
              <a:t>vertebral</a:t>
            </a:r>
            <a:endParaRPr lang="en-US" sz="1800" b="1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800" b="1">
                <a:solidFill>
                  <a:srgbClr val="231F20"/>
                </a:solidFill>
                <a:latin typeface="Arial" charset="0"/>
              </a:rPr>
              <a:t>disc</a:t>
            </a:r>
          </a:p>
        </p:txBody>
      </p:sp>
      <p:sp>
        <p:nvSpPr>
          <p:cNvPr id="11299" name="Rectangle 35"/>
          <p:cNvSpPr>
            <a:spLocks noChangeArrowheads="1"/>
          </p:cNvSpPr>
          <p:nvPr/>
        </p:nvSpPr>
        <p:spPr bwMode="auto">
          <a:xfrm>
            <a:off x="474663" y="457200"/>
            <a:ext cx="287337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700" b="1">
                <a:solidFill>
                  <a:srgbClr val="231F20"/>
                </a:solidFill>
                <a:latin typeface="Arial" charset="0"/>
              </a:rPr>
              <a:t>T</a:t>
            </a:r>
            <a:r>
              <a:rPr lang="en-US" sz="1700" b="1" baseline="-25000">
                <a:solidFill>
                  <a:srgbClr val="231F20"/>
                </a:solidFill>
                <a:latin typeface="Arial" charset="0"/>
              </a:rPr>
              <a:t>12</a:t>
            </a:r>
            <a:endParaRPr lang="en-US" sz="1800" b="1">
              <a:latin typeface="Arial" charset="0"/>
            </a:endParaRPr>
          </a:p>
        </p:txBody>
      </p:sp>
      <p:sp>
        <p:nvSpPr>
          <p:cNvPr id="11300" name="Rectangle 36"/>
          <p:cNvSpPr>
            <a:spLocks noChangeArrowheads="1"/>
          </p:cNvSpPr>
          <p:nvPr/>
        </p:nvSpPr>
        <p:spPr bwMode="auto">
          <a:xfrm>
            <a:off x="474663" y="1470025"/>
            <a:ext cx="20955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700" b="1">
                <a:solidFill>
                  <a:srgbClr val="231F20"/>
                </a:solidFill>
                <a:latin typeface="Arial" charset="0"/>
              </a:rPr>
              <a:t>L</a:t>
            </a:r>
            <a:r>
              <a:rPr lang="en-US" sz="1700" b="1" baseline="-25000">
                <a:solidFill>
                  <a:srgbClr val="231F20"/>
                </a:solidFill>
                <a:latin typeface="Arial" charset="0"/>
              </a:rPr>
              <a:t>5</a:t>
            </a:r>
            <a:endParaRPr lang="en-US" sz="1800" b="1">
              <a:latin typeface="Arial" charset="0"/>
            </a:endParaRPr>
          </a:p>
        </p:txBody>
      </p:sp>
      <p:sp>
        <p:nvSpPr>
          <p:cNvPr id="11301" name="Rectangle 37"/>
          <p:cNvSpPr>
            <a:spLocks noChangeArrowheads="1"/>
          </p:cNvSpPr>
          <p:nvPr/>
        </p:nvSpPr>
        <p:spPr bwMode="auto">
          <a:xfrm>
            <a:off x="6923088" y="5629275"/>
            <a:ext cx="17653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800" b="1">
                <a:solidFill>
                  <a:srgbClr val="231F20"/>
                </a:solidFill>
                <a:latin typeface="Arial" charset="0"/>
              </a:rPr>
              <a:t>Cauda equina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b="1">
                <a:solidFill>
                  <a:srgbClr val="231F20"/>
                </a:solidFill>
                <a:latin typeface="Arial" charset="0"/>
              </a:rPr>
              <a:t>in subarachnoid</a:t>
            </a:r>
            <a:endParaRPr lang="en-US" sz="1800" b="1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800" b="1">
                <a:solidFill>
                  <a:srgbClr val="231F20"/>
                </a:solidFill>
                <a:latin typeface="Arial" charset="0"/>
              </a:rPr>
              <a:t>space</a:t>
            </a:r>
          </a:p>
        </p:txBody>
      </p:sp>
      <p:sp>
        <p:nvSpPr>
          <p:cNvPr id="11302" name="Rectangle 38"/>
          <p:cNvSpPr>
            <a:spLocks noChangeArrowheads="1"/>
          </p:cNvSpPr>
          <p:nvPr/>
        </p:nvSpPr>
        <p:spPr bwMode="auto">
          <a:xfrm>
            <a:off x="5830888" y="5867400"/>
            <a:ext cx="6223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800" b="1">
                <a:solidFill>
                  <a:srgbClr val="231F20"/>
                </a:solidFill>
                <a:latin typeface="Arial" charset="0"/>
              </a:rPr>
              <a:t>Dura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b="1">
                <a:solidFill>
                  <a:srgbClr val="231F20"/>
                </a:solidFill>
                <a:latin typeface="Arial" charset="0"/>
              </a:rPr>
              <a:t>mater</a:t>
            </a:r>
            <a:endParaRPr lang="en-US" sz="1800" b="1">
              <a:latin typeface="Arial" charset="0"/>
            </a:endParaRPr>
          </a:p>
        </p:txBody>
      </p:sp>
      <p:sp>
        <p:nvSpPr>
          <p:cNvPr id="11303" name="Rectangle 39"/>
          <p:cNvSpPr>
            <a:spLocks noChangeArrowheads="1"/>
          </p:cNvSpPr>
          <p:nvPr/>
        </p:nvSpPr>
        <p:spPr bwMode="auto">
          <a:xfrm>
            <a:off x="3217863" y="4356100"/>
            <a:ext cx="20955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700" b="1">
                <a:solidFill>
                  <a:srgbClr val="231F20"/>
                </a:solidFill>
                <a:latin typeface="Arial" charset="0"/>
              </a:rPr>
              <a:t>L</a:t>
            </a:r>
            <a:r>
              <a:rPr lang="en-US" sz="1700" b="1" baseline="-25000">
                <a:solidFill>
                  <a:srgbClr val="231F20"/>
                </a:solidFill>
                <a:latin typeface="Arial" charset="0"/>
              </a:rPr>
              <a:t>5</a:t>
            </a:r>
            <a:endParaRPr lang="en-US" sz="1800" b="1">
              <a:latin typeface="Arial" charset="0"/>
            </a:endParaRPr>
          </a:p>
        </p:txBody>
      </p:sp>
      <p:sp>
        <p:nvSpPr>
          <p:cNvPr id="11304" name="Rectangle 40"/>
          <p:cNvSpPr>
            <a:spLocks noChangeArrowheads="1"/>
          </p:cNvSpPr>
          <p:nvPr/>
        </p:nvSpPr>
        <p:spPr bwMode="auto">
          <a:xfrm>
            <a:off x="2554288" y="2514600"/>
            <a:ext cx="20955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700" b="1">
                <a:solidFill>
                  <a:srgbClr val="231F20"/>
                </a:solidFill>
                <a:latin typeface="Arial" charset="0"/>
              </a:rPr>
              <a:t>L</a:t>
            </a:r>
            <a:r>
              <a:rPr lang="en-US" sz="1700" b="1" baseline="-25000">
                <a:solidFill>
                  <a:srgbClr val="231F20"/>
                </a:solidFill>
                <a:latin typeface="Arial" charset="0"/>
              </a:rPr>
              <a:t>4</a:t>
            </a:r>
            <a:endParaRPr lang="en-US" sz="1800" b="1">
              <a:latin typeface="Arial" charset="0"/>
            </a:endParaRPr>
          </a:p>
        </p:txBody>
      </p:sp>
      <p:sp>
        <p:nvSpPr>
          <p:cNvPr id="11305" name="Rectangle 41"/>
          <p:cNvSpPr>
            <a:spLocks noChangeArrowheads="1"/>
          </p:cNvSpPr>
          <p:nvPr/>
        </p:nvSpPr>
        <p:spPr bwMode="auto">
          <a:xfrm>
            <a:off x="4675188" y="5302250"/>
            <a:ext cx="22225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700" b="1">
                <a:solidFill>
                  <a:srgbClr val="231F20"/>
                </a:solidFill>
                <a:latin typeface="Arial" charset="0"/>
              </a:rPr>
              <a:t>S</a:t>
            </a:r>
            <a:r>
              <a:rPr lang="en-US" sz="1700" b="1" baseline="-25000">
                <a:solidFill>
                  <a:srgbClr val="231F20"/>
                </a:solidFill>
                <a:latin typeface="Arial" charset="0"/>
              </a:rPr>
              <a:t>1</a:t>
            </a:r>
            <a:endParaRPr lang="en-US" sz="1800" b="1">
              <a:latin typeface="Arial" charset="0"/>
            </a:endParaRPr>
          </a:p>
        </p:txBody>
      </p:sp>
      <p:sp>
        <p:nvSpPr>
          <p:cNvPr id="11306" name="Rectangle 42"/>
          <p:cNvSpPr>
            <a:spLocks noChangeArrowheads="1"/>
          </p:cNvSpPr>
          <p:nvPr/>
        </p:nvSpPr>
        <p:spPr bwMode="auto">
          <a:xfrm>
            <a:off x="3652838" y="5867400"/>
            <a:ext cx="11303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800" b="1">
                <a:solidFill>
                  <a:srgbClr val="231F20"/>
                </a:solidFill>
                <a:latin typeface="Arial" charset="0"/>
              </a:rPr>
              <a:t>Arachnoid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b="1">
                <a:solidFill>
                  <a:srgbClr val="231F20"/>
                </a:solidFill>
                <a:latin typeface="Arial" charset="0"/>
              </a:rPr>
              <a:t>matter</a:t>
            </a:r>
            <a:endParaRPr lang="en-US" sz="1800" b="1">
              <a:latin typeface="Arial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7985125" y="6580188"/>
            <a:ext cx="11572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200" b="1">
                <a:latin typeface="Arial" charset="0"/>
              </a:rPr>
              <a:t>Figure 12.29a</a:t>
            </a:r>
          </a:p>
        </p:txBody>
      </p:sp>
      <p:pic>
        <p:nvPicPr>
          <p:cNvPr id="12327" name="Picture 39" descr="figure_12_29a.jpg                                              002EF44DMacintosh HD                   BF7DC75D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613" y="447675"/>
            <a:ext cx="8231187" cy="5962650"/>
          </a:xfrm>
          <a:prstGeom prst="rect">
            <a:avLst/>
          </a:prstGeom>
          <a:noFill/>
        </p:spPr>
      </p:pic>
      <p:sp>
        <p:nvSpPr>
          <p:cNvPr id="12328" name="Freeform 40"/>
          <p:cNvSpPr>
            <a:spLocks/>
          </p:cNvSpPr>
          <p:nvPr/>
        </p:nvSpPr>
        <p:spPr bwMode="auto">
          <a:xfrm>
            <a:off x="6765925" y="774700"/>
            <a:ext cx="69850" cy="930275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44" y="0"/>
              </a:cxn>
              <a:cxn ang="0">
                <a:pos x="44" y="586"/>
              </a:cxn>
              <a:cxn ang="0">
                <a:pos x="0" y="586"/>
              </a:cxn>
            </a:cxnLst>
            <a:rect l="0" t="0" r="r" b="b"/>
            <a:pathLst>
              <a:path w="44" h="586">
                <a:moveTo>
                  <a:pt x="2" y="0"/>
                </a:moveTo>
                <a:lnTo>
                  <a:pt x="44" y="0"/>
                </a:lnTo>
                <a:lnTo>
                  <a:pt x="44" y="586"/>
                </a:lnTo>
                <a:lnTo>
                  <a:pt x="0" y="586"/>
                </a:lnTo>
              </a:path>
            </a:pathLst>
          </a:custGeom>
          <a:noFill/>
          <a:ln w="9525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29" name="Line 41"/>
          <p:cNvSpPr>
            <a:spLocks noChangeShapeType="1"/>
          </p:cNvSpPr>
          <p:nvPr/>
        </p:nvSpPr>
        <p:spPr bwMode="auto">
          <a:xfrm>
            <a:off x="6835775" y="1244600"/>
            <a:ext cx="69850" cy="1588"/>
          </a:xfrm>
          <a:prstGeom prst="line">
            <a:avLst/>
          </a:prstGeom>
          <a:noFill/>
          <a:ln w="9525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30" name="Line 42"/>
          <p:cNvSpPr>
            <a:spLocks noChangeShapeType="1"/>
          </p:cNvSpPr>
          <p:nvPr/>
        </p:nvSpPr>
        <p:spPr bwMode="auto">
          <a:xfrm>
            <a:off x="6835775" y="2765425"/>
            <a:ext cx="69850" cy="1588"/>
          </a:xfrm>
          <a:prstGeom prst="line">
            <a:avLst/>
          </a:prstGeom>
          <a:noFill/>
          <a:ln w="9525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31" name="Freeform 43"/>
          <p:cNvSpPr>
            <a:spLocks/>
          </p:cNvSpPr>
          <p:nvPr/>
        </p:nvSpPr>
        <p:spPr bwMode="auto">
          <a:xfrm>
            <a:off x="6765925" y="3665538"/>
            <a:ext cx="69850" cy="1060450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44" y="0"/>
              </a:cxn>
              <a:cxn ang="0">
                <a:pos x="44" y="668"/>
              </a:cxn>
              <a:cxn ang="0">
                <a:pos x="0" y="668"/>
              </a:cxn>
            </a:cxnLst>
            <a:rect l="0" t="0" r="r" b="b"/>
            <a:pathLst>
              <a:path w="44" h="668">
                <a:moveTo>
                  <a:pt x="2" y="0"/>
                </a:moveTo>
                <a:lnTo>
                  <a:pt x="44" y="0"/>
                </a:lnTo>
                <a:lnTo>
                  <a:pt x="44" y="668"/>
                </a:lnTo>
                <a:lnTo>
                  <a:pt x="0" y="668"/>
                </a:lnTo>
              </a:path>
            </a:pathLst>
          </a:custGeom>
          <a:noFill/>
          <a:ln w="9525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32" name="Freeform 44"/>
          <p:cNvSpPr>
            <a:spLocks/>
          </p:cNvSpPr>
          <p:nvPr/>
        </p:nvSpPr>
        <p:spPr bwMode="auto">
          <a:xfrm>
            <a:off x="6765925" y="4814888"/>
            <a:ext cx="69850" cy="673100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44" y="0"/>
              </a:cxn>
              <a:cxn ang="0">
                <a:pos x="44" y="424"/>
              </a:cxn>
              <a:cxn ang="0">
                <a:pos x="0" y="424"/>
              </a:cxn>
            </a:cxnLst>
            <a:rect l="0" t="0" r="r" b="b"/>
            <a:pathLst>
              <a:path w="44" h="424">
                <a:moveTo>
                  <a:pt x="2" y="0"/>
                </a:moveTo>
                <a:lnTo>
                  <a:pt x="44" y="0"/>
                </a:lnTo>
                <a:lnTo>
                  <a:pt x="44" y="424"/>
                </a:lnTo>
                <a:lnTo>
                  <a:pt x="0" y="424"/>
                </a:lnTo>
              </a:path>
            </a:pathLst>
          </a:custGeom>
          <a:noFill/>
          <a:ln w="9525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33" name="Line 45"/>
          <p:cNvSpPr>
            <a:spLocks noChangeShapeType="1"/>
          </p:cNvSpPr>
          <p:nvPr/>
        </p:nvSpPr>
        <p:spPr bwMode="auto">
          <a:xfrm>
            <a:off x="6835775" y="4221163"/>
            <a:ext cx="69850" cy="1587"/>
          </a:xfrm>
          <a:prstGeom prst="line">
            <a:avLst/>
          </a:prstGeom>
          <a:noFill/>
          <a:ln w="9525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34" name="Line 46"/>
          <p:cNvSpPr>
            <a:spLocks noChangeShapeType="1"/>
          </p:cNvSpPr>
          <p:nvPr/>
        </p:nvSpPr>
        <p:spPr bwMode="auto">
          <a:xfrm>
            <a:off x="6835775" y="5154613"/>
            <a:ext cx="63500" cy="1587"/>
          </a:xfrm>
          <a:prstGeom prst="line">
            <a:avLst/>
          </a:prstGeom>
          <a:noFill/>
          <a:ln w="9525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35" name="Freeform 47"/>
          <p:cNvSpPr>
            <a:spLocks/>
          </p:cNvSpPr>
          <p:nvPr/>
        </p:nvSpPr>
        <p:spPr bwMode="auto">
          <a:xfrm>
            <a:off x="6765925" y="1755775"/>
            <a:ext cx="69850" cy="1874838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44" y="0"/>
              </a:cxn>
              <a:cxn ang="0">
                <a:pos x="44" y="1181"/>
              </a:cxn>
              <a:cxn ang="0">
                <a:pos x="0" y="1181"/>
              </a:cxn>
            </a:cxnLst>
            <a:rect l="0" t="0" r="r" b="b"/>
            <a:pathLst>
              <a:path w="44" h="1181">
                <a:moveTo>
                  <a:pt x="2" y="0"/>
                </a:moveTo>
                <a:lnTo>
                  <a:pt x="44" y="0"/>
                </a:lnTo>
                <a:lnTo>
                  <a:pt x="44" y="1181"/>
                </a:lnTo>
                <a:lnTo>
                  <a:pt x="0" y="1181"/>
                </a:lnTo>
              </a:path>
            </a:pathLst>
          </a:custGeom>
          <a:noFill/>
          <a:ln w="9525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36" name="Line 48"/>
          <p:cNvSpPr>
            <a:spLocks noChangeShapeType="1"/>
          </p:cNvSpPr>
          <p:nvPr/>
        </p:nvSpPr>
        <p:spPr bwMode="auto">
          <a:xfrm>
            <a:off x="5683250" y="1489075"/>
            <a:ext cx="746125" cy="1588"/>
          </a:xfrm>
          <a:prstGeom prst="line">
            <a:avLst/>
          </a:prstGeom>
          <a:noFill/>
          <a:ln w="9525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37" name="Line 49"/>
          <p:cNvSpPr>
            <a:spLocks noChangeShapeType="1"/>
          </p:cNvSpPr>
          <p:nvPr/>
        </p:nvSpPr>
        <p:spPr bwMode="auto">
          <a:xfrm>
            <a:off x="5762625" y="2400300"/>
            <a:ext cx="558800" cy="1588"/>
          </a:xfrm>
          <a:prstGeom prst="line">
            <a:avLst/>
          </a:prstGeom>
          <a:noFill/>
          <a:ln w="9525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38" name="Line 50"/>
          <p:cNvSpPr>
            <a:spLocks noChangeShapeType="1"/>
          </p:cNvSpPr>
          <p:nvPr/>
        </p:nvSpPr>
        <p:spPr bwMode="auto">
          <a:xfrm>
            <a:off x="5657850" y="3413125"/>
            <a:ext cx="742950" cy="1588"/>
          </a:xfrm>
          <a:prstGeom prst="line">
            <a:avLst/>
          </a:prstGeom>
          <a:noFill/>
          <a:ln w="9525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39" name="Line 51"/>
          <p:cNvSpPr>
            <a:spLocks noChangeShapeType="1"/>
          </p:cNvSpPr>
          <p:nvPr/>
        </p:nvSpPr>
        <p:spPr bwMode="auto">
          <a:xfrm>
            <a:off x="5534025" y="3862388"/>
            <a:ext cx="892175" cy="1587"/>
          </a:xfrm>
          <a:prstGeom prst="line">
            <a:avLst/>
          </a:prstGeom>
          <a:noFill/>
          <a:ln w="9525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40" name="Freeform 52"/>
          <p:cNvSpPr>
            <a:spLocks/>
          </p:cNvSpPr>
          <p:nvPr/>
        </p:nvSpPr>
        <p:spPr bwMode="auto">
          <a:xfrm>
            <a:off x="5518150" y="4189413"/>
            <a:ext cx="857250" cy="152400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230" y="96"/>
              </a:cxn>
              <a:cxn ang="0">
                <a:pos x="540" y="0"/>
              </a:cxn>
            </a:cxnLst>
            <a:rect l="0" t="0" r="r" b="b"/>
            <a:pathLst>
              <a:path w="540" h="96">
                <a:moveTo>
                  <a:pt x="0" y="96"/>
                </a:moveTo>
                <a:lnTo>
                  <a:pt x="230" y="96"/>
                </a:lnTo>
                <a:lnTo>
                  <a:pt x="540" y="0"/>
                </a:lnTo>
              </a:path>
            </a:pathLst>
          </a:custGeom>
          <a:noFill/>
          <a:ln w="9525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41" name="Line 53"/>
          <p:cNvSpPr>
            <a:spLocks noChangeShapeType="1"/>
          </p:cNvSpPr>
          <p:nvPr/>
        </p:nvSpPr>
        <p:spPr bwMode="auto">
          <a:xfrm>
            <a:off x="5432425" y="4878388"/>
            <a:ext cx="996950" cy="1587"/>
          </a:xfrm>
          <a:prstGeom prst="line">
            <a:avLst/>
          </a:prstGeom>
          <a:noFill/>
          <a:ln w="9525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42" name="Line 54"/>
          <p:cNvSpPr>
            <a:spLocks noChangeShapeType="1"/>
          </p:cNvSpPr>
          <p:nvPr/>
        </p:nvSpPr>
        <p:spPr bwMode="auto">
          <a:xfrm>
            <a:off x="6026150" y="2400300"/>
            <a:ext cx="282575" cy="95250"/>
          </a:xfrm>
          <a:prstGeom prst="line">
            <a:avLst/>
          </a:prstGeom>
          <a:noFill/>
          <a:ln w="9525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43" name="Rectangle 55"/>
          <p:cNvSpPr>
            <a:spLocks noChangeArrowheads="1"/>
          </p:cNvSpPr>
          <p:nvPr/>
        </p:nvSpPr>
        <p:spPr bwMode="auto">
          <a:xfrm>
            <a:off x="4854575" y="1373188"/>
            <a:ext cx="120808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231F20"/>
                </a:solidFill>
                <a:latin typeface="Arial" charset="0"/>
              </a:rPr>
              <a:t>Cervical</a:t>
            </a:r>
          </a:p>
          <a:p>
            <a:r>
              <a:rPr lang="en-US" sz="1600" b="1">
                <a:solidFill>
                  <a:srgbClr val="231F20"/>
                </a:solidFill>
                <a:latin typeface="Arial" charset="0"/>
              </a:rPr>
              <a:t>enlargement</a:t>
            </a:r>
            <a:endParaRPr lang="en-US" sz="1800" b="1">
              <a:latin typeface="Arial" charset="0"/>
            </a:endParaRPr>
          </a:p>
        </p:txBody>
      </p:sp>
      <p:sp>
        <p:nvSpPr>
          <p:cNvPr id="12344" name="Rectangle 56"/>
          <p:cNvSpPr>
            <a:spLocks noChangeArrowheads="1"/>
          </p:cNvSpPr>
          <p:nvPr/>
        </p:nvSpPr>
        <p:spPr bwMode="auto">
          <a:xfrm>
            <a:off x="4854575" y="2284413"/>
            <a:ext cx="969963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231F20"/>
                </a:solidFill>
                <a:latin typeface="Arial" charset="0"/>
              </a:rPr>
              <a:t>Dura and</a:t>
            </a:r>
          </a:p>
          <a:p>
            <a:r>
              <a:rPr lang="en-US" sz="1600" b="1">
                <a:solidFill>
                  <a:srgbClr val="231F20"/>
                </a:solidFill>
                <a:latin typeface="Arial" charset="0"/>
              </a:rPr>
              <a:t>arachnoid</a:t>
            </a:r>
            <a:endParaRPr lang="en-US" sz="1800" b="1">
              <a:latin typeface="Arial" charset="0"/>
            </a:endParaRPr>
          </a:p>
          <a:p>
            <a:r>
              <a:rPr lang="en-US" sz="1600" b="1">
                <a:solidFill>
                  <a:srgbClr val="231F20"/>
                </a:solidFill>
                <a:latin typeface="Arial" charset="0"/>
              </a:rPr>
              <a:t>mater</a:t>
            </a:r>
            <a:endParaRPr lang="en-US" sz="1800" b="1">
              <a:latin typeface="Arial" charset="0"/>
            </a:endParaRPr>
          </a:p>
        </p:txBody>
      </p:sp>
      <p:sp>
        <p:nvSpPr>
          <p:cNvPr id="12345" name="Rectangle 57"/>
          <p:cNvSpPr>
            <a:spLocks noChangeArrowheads="1"/>
          </p:cNvSpPr>
          <p:nvPr/>
        </p:nvSpPr>
        <p:spPr bwMode="auto">
          <a:xfrm>
            <a:off x="4854575" y="3297238"/>
            <a:ext cx="120808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231F20"/>
                </a:solidFill>
                <a:latin typeface="Arial" charset="0"/>
              </a:rPr>
              <a:t>Lumbar</a:t>
            </a:r>
          </a:p>
          <a:p>
            <a:r>
              <a:rPr lang="en-US" sz="1600" b="1">
                <a:solidFill>
                  <a:srgbClr val="231F20"/>
                </a:solidFill>
                <a:latin typeface="Arial" charset="0"/>
              </a:rPr>
              <a:t>enlargement</a:t>
            </a:r>
            <a:endParaRPr lang="en-US" sz="1800" b="1">
              <a:latin typeface="Arial" charset="0"/>
            </a:endParaRPr>
          </a:p>
        </p:txBody>
      </p:sp>
      <p:sp>
        <p:nvSpPr>
          <p:cNvPr id="12346" name="Rectangle 58"/>
          <p:cNvSpPr>
            <a:spLocks noChangeArrowheads="1"/>
          </p:cNvSpPr>
          <p:nvPr/>
        </p:nvSpPr>
        <p:spPr bwMode="auto">
          <a:xfrm>
            <a:off x="4848225" y="3744913"/>
            <a:ext cx="101758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231F20"/>
                </a:solidFill>
                <a:latin typeface="Arial" charset="0"/>
              </a:rPr>
              <a:t>Conus</a:t>
            </a:r>
          </a:p>
          <a:p>
            <a:r>
              <a:rPr lang="en-US" sz="1600" b="1">
                <a:solidFill>
                  <a:srgbClr val="231F20"/>
                </a:solidFill>
                <a:latin typeface="Arial" charset="0"/>
              </a:rPr>
              <a:t>medullaris</a:t>
            </a:r>
            <a:endParaRPr lang="en-US" sz="1800" b="1">
              <a:latin typeface="Arial" charset="0"/>
            </a:endParaRPr>
          </a:p>
        </p:txBody>
      </p:sp>
      <p:sp>
        <p:nvSpPr>
          <p:cNvPr id="12347" name="Rectangle 59"/>
          <p:cNvSpPr>
            <a:spLocks noChangeArrowheads="1"/>
          </p:cNvSpPr>
          <p:nvPr/>
        </p:nvSpPr>
        <p:spPr bwMode="auto">
          <a:xfrm>
            <a:off x="4854575" y="4227513"/>
            <a:ext cx="6540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231F20"/>
                </a:solidFill>
                <a:latin typeface="Arial" charset="0"/>
              </a:rPr>
              <a:t>Cauda</a:t>
            </a:r>
          </a:p>
          <a:p>
            <a:r>
              <a:rPr lang="en-US" sz="1600" b="1">
                <a:solidFill>
                  <a:srgbClr val="231F20"/>
                </a:solidFill>
                <a:latin typeface="Arial" charset="0"/>
              </a:rPr>
              <a:t>equina</a:t>
            </a:r>
            <a:endParaRPr lang="en-US" sz="1800" b="1">
              <a:latin typeface="Arial" charset="0"/>
            </a:endParaRPr>
          </a:p>
        </p:txBody>
      </p:sp>
      <p:sp>
        <p:nvSpPr>
          <p:cNvPr id="12348" name="Rectangle 60"/>
          <p:cNvSpPr>
            <a:spLocks noChangeArrowheads="1"/>
          </p:cNvSpPr>
          <p:nvPr/>
        </p:nvSpPr>
        <p:spPr bwMode="auto">
          <a:xfrm>
            <a:off x="4854575" y="4760913"/>
            <a:ext cx="9048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231F20"/>
                </a:solidFill>
                <a:latin typeface="Arial" charset="0"/>
              </a:rPr>
              <a:t>Filum</a:t>
            </a:r>
          </a:p>
          <a:p>
            <a:r>
              <a:rPr lang="en-US" sz="1600" b="1">
                <a:solidFill>
                  <a:srgbClr val="231F20"/>
                </a:solidFill>
                <a:latin typeface="Arial" charset="0"/>
              </a:rPr>
              <a:t>terminale</a:t>
            </a:r>
            <a:endParaRPr lang="en-US" sz="1800" b="1">
              <a:latin typeface="Arial" charset="0"/>
            </a:endParaRPr>
          </a:p>
        </p:txBody>
      </p:sp>
      <p:sp>
        <p:nvSpPr>
          <p:cNvPr id="12349" name="Rectangle 61"/>
          <p:cNvSpPr>
            <a:spLocks noChangeArrowheads="1"/>
          </p:cNvSpPr>
          <p:nvPr/>
        </p:nvSpPr>
        <p:spPr bwMode="auto">
          <a:xfrm>
            <a:off x="6927850" y="1125538"/>
            <a:ext cx="12985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231F20"/>
                </a:solidFill>
                <a:latin typeface="Arial" charset="0"/>
              </a:rPr>
              <a:t>Cervical</a:t>
            </a:r>
          </a:p>
          <a:p>
            <a:r>
              <a:rPr lang="en-US" sz="1600" b="1">
                <a:solidFill>
                  <a:srgbClr val="231F20"/>
                </a:solidFill>
                <a:latin typeface="Arial" charset="0"/>
              </a:rPr>
              <a:t>spinal nerves</a:t>
            </a:r>
            <a:endParaRPr lang="en-US" sz="1800" b="1">
              <a:latin typeface="Arial" charset="0"/>
            </a:endParaRPr>
          </a:p>
        </p:txBody>
      </p:sp>
      <p:sp>
        <p:nvSpPr>
          <p:cNvPr id="12350" name="Rectangle 62"/>
          <p:cNvSpPr>
            <a:spLocks noChangeArrowheads="1"/>
          </p:cNvSpPr>
          <p:nvPr/>
        </p:nvSpPr>
        <p:spPr bwMode="auto">
          <a:xfrm>
            <a:off x="6927850" y="4100513"/>
            <a:ext cx="12985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231F20"/>
                </a:solidFill>
                <a:latin typeface="Arial" charset="0"/>
              </a:rPr>
              <a:t>Lumbar</a:t>
            </a:r>
          </a:p>
          <a:p>
            <a:r>
              <a:rPr lang="en-US" sz="1600" b="1">
                <a:solidFill>
                  <a:srgbClr val="231F20"/>
                </a:solidFill>
                <a:latin typeface="Arial" charset="0"/>
              </a:rPr>
              <a:t>spinal nerves</a:t>
            </a:r>
            <a:endParaRPr lang="en-US" sz="1800" b="1">
              <a:latin typeface="Arial" charset="0"/>
            </a:endParaRPr>
          </a:p>
        </p:txBody>
      </p:sp>
      <p:sp>
        <p:nvSpPr>
          <p:cNvPr id="12351" name="Rectangle 63"/>
          <p:cNvSpPr>
            <a:spLocks noChangeArrowheads="1"/>
          </p:cNvSpPr>
          <p:nvPr/>
        </p:nvSpPr>
        <p:spPr bwMode="auto">
          <a:xfrm>
            <a:off x="6921500" y="5033963"/>
            <a:ext cx="12985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231F20"/>
                </a:solidFill>
                <a:latin typeface="Arial" charset="0"/>
              </a:rPr>
              <a:t>Sacral</a:t>
            </a:r>
          </a:p>
          <a:p>
            <a:r>
              <a:rPr lang="en-US" sz="1600" b="1">
                <a:solidFill>
                  <a:srgbClr val="231F20"/>
                </a:solidFill>
                <a:latin typeface="Arial" charset="0"/>
              </a:rPr>
              <a:t>spinal nerves</a:t>
            </a:r>
            <a:endParaRPr lang="en-US" sz="1800" b="1">
              <a:latin typeface="Arial" charset="0"/>
            </a:endParaRPr>
          </a:p>
        </p:txBody>
      </p:sp>
      <p:sp>
        <p:nvSpPr>
          <p:cNvPr id="12352" name="Rectangle 64"/>
          <p:cNvSpPr>
            <a:spLocks noChangeArrowheads="1"/>
          </p:cNvSpPr>
          <p:nvPr/>
        </p:nvSpPr>
        <p:spPr bwMode="auto">
          <a:xfrm>
            <a:off x="6927850" y="2652713"/>
            <a:ext cx="12985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231F20"/>
                </a:solidFill>
                <a:latin typeface="Arial" charset="0"/>
              </a:rPr>
              <a:t>Thoracic</a:t>
            </a:r>
          </a:p>
          <a:p>
            <a:r>
              <a:rPr lang="en-US" sz="1600" b="1">
                <a:solidFill>
                  <a:srgbClr val="231F20"/>
                </a:solidFill>
                <a:latin typeface="Arial" charset="0"/>
              </a:rPr>
              <a:t>spinal nerves</a:t>
            </a:r>
            <a:endParaRPr lang="en-US" sz="1800" b="1">
              <a:latin typeface="Arial" charset="0"/>
            </a:endParaRPr>
          </a:p>
        </p:txBody>
      </p:sp>
      <p:sp>
        <p:nvSpPr>
          <p:cNvPr id="12353" name="Rectangle 65"/>
          <p:cNvSpPr>
            <a:spLocks noChangeArrowheads="1"/>
          </p:cNvSpPr>
          <p:nvPr/>
        </p:nvSpPr>
        <p:spPr bwMode="auto">
          <a:xfrm>
            <a:off x="917575" y="5056188"/>
            <a:ext cx="4027488" cy="143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231F20"/>
                </a:solidFill>
                <a:latin typeface="Arial Black" pitchFamily="34" charset="0"/>
              </a:rPr>
              <a:t>(a) The spinal cord and its nerve</a:t>
            </a:r>
          </a:p>
          <a:p>
            <a:r>
              <a:rPr lang="en-US" sz="1600">
                <a:solidFill>
                  <a:srgbClr val="231F20"/>
                </a:solidFill>
                <a:latin typeface="Arial Black" pitchFamily="34" charset="0"/>
              </a:rPr>
              <a:t>     roots, with the bony vertebral </a:t>
            </a:r>
          </a:p>
          <a:p>
            <a:r>
              <a:rPr lang="en-US" sz="1600">
                <a:solidFill>
                  <a:srgbClr val="231F20"/>
                </a:solidFill>
                <a:latin typeface="Arial Black" pitchFamily="34" charset="0"/>
              </a:rPr>
              <a:t>     arches removed. The dura mater </a:t>
            </a:r>
            <a:endParaRPr lang="en-US" sz="1800">
              <a:latin typeface="Arial" charset="0"/>
            </a:endParaRPr>
          </a:p>
          <a:p>
            <a:r>
              <a:rPr lang="en-US" sz="1600">
                <a:solidFill>
                  <a:srgbClr val="231F20"/>
                </a:solidFill>
                <a:latin typeface="Arial Black" pitchFamily="34" charset="0"/>
              </a:rPr>
              <a:t>     and  arachnoid mater are cut </a:t>
            </a:r>
            <a:endParaRPr lang="en-US" sz="1800">
              <a:latin typeface="Arial" charset="0"/>
            </a:endParaRPr>
          </a:p>
          <a:p>
            <a:r>
              <a:rPr lang="en-US" sz="1600">
                <a:solidFill>
                  <a:srgbClr val="231F20"/>
                </a:solidFill>
                <a:latin typeface="Arial Black" pitchFamily="34" charset="0"/>
              </a:rPr>
              <a:t>     open and reflected laterally.</a:t>
            </a:r>
            <a:endParaRPr lang="en-US" sz="1800">
              <a:latin typeface="Arial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Spinal Cord</a:t>
            </a: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Spinal nerves</a:t>
            </a:r>
          </a:p>
          <a:p>
            <a:pPr lvl="1"/>
            <a:r>
              <a:rPr lang="en-US"/>
              <a:t>31 pairs </a:t>
            </a:r>
          </a:p>
          <a:p>
            <a:r>
              <a:rPr lang="en-US"/>
              <a:t>Cervical and lumbar enlargements</a:t>
            </a:r>
          </a:p>
          <a:p>
            <a:pPr lvl="1"/>
            <a:r>
              <a:rPr lang="en-US"/>
              <a:t>The nerves serving the upper and lower limbs emerge here</a:t>
            </a:r>
          </a:p>
          <a:p>
            <a:r>
              <a:rPr lang="en-US"/>
              <a:t>Cauda equina</a:t>
            </a:r>
          </a:p>
          <a:p>
            <a:pPr lvl="1"/>
            <a:r>
              <a:rPr lang="en-US"/>
              <a:t>The collection of nerve roots at the inferior end of the vertebral canal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arieb_Lect_Design_Approved">
  <a:themeElements>
    <a:clrScheme name="Marieb_Lect_Design_Approve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arieb_Lect_Design_Approve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Marieb_Lect_Design_Approve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rieb_Lect_Design_Approve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rieb_Lect_Design_Approve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rieb_Lect_Design_Approve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rieb_Lect_Design_Approve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rieb_Lect_Design_Approve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rieb_Lect_Design_Approve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rieb_Lect_Design_Approve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rieb_Lect_Design_Approve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rieb_Lect_Design_Approve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rieb_Lect_Design_Approve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rieb_Lect_Design_Approve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arieb_Lect_Des_App-blank">
  <a:themeElements>
    <a:clrScheme name="Marieb_Lect_Des_App-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arieb_Lect_Des_App-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Marieb_Lect_Des_App-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rieb_Lect_Des_App-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rieb_Lect_Des_App-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rieb_Lect_Des_App-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rieb_Lect_Des_App-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rieb_Lect_Des_App-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rieb_Lect_Des_App-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rieb_Lect_Des_App-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rieb_Lect_Des_App-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rieb_Lect_Des_App-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rieb_Lect_Des_App-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rieb_Lect_Des_App-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ServDisk_02:Marieb8_MM_TA_HAP8:Marieb8_IRDVD:Marieb8_PPT:Marieb8_Lects:Marieb_Lect_Des_App-blank.pot</Template>
  <TotalTime>63</TotalTime>
  <Words>811</Words>
  <Application>Microsoft PowerPoint</Application>
  <PresentationFormat>On-screen Show (4:3)</PresentationFormat>
  <Paragraphs>243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Times</vt:lpstr>
      <vt:lpstr>Arial</vt:lpstr>
      <vt:lpstr>Times New Roman</vt:lpstr>
      <vt:lpstr>Wingdings</vt:lpstr>
      <vt:lpstr>Arial Black</vt:lpstr>
      <vt:lpstr>Marieb_Lect_Design_Approved</vt:lpstr>
      <vt:lpstr>Marieb_Lect_Des_App-blank</vt:lpstr>
      <vt:lpstr>12  </vt:lpstr>
      <vt:lpstr> The Spinal Cord: Embryonic Development</vt:lpstr>
      <vt:lpstr>Slide 3</vt:lpstr>
      <vt:lpstr>Spinal Cord</vt:lpstr>
      <vt:lpstr>Spinal Cord: Protection</vt:lpstr>
      <vt:lpstr>Spinal Cord: Protection</vt:lpstr>
      <vt:lpstr>Slide 7</vt:lpstr>
      <vt:lpstr>Slide 8</vt:lpstr>
      <vt:lpstr>Spinal Cord</vt:lpstr>
      <vt:lpstr>Cross-Sectional Anatomy</vt:lpstr>
      <vt:lpstr>Slide 11</vt:lpstr>
      <vt:lpstr>Slide 12</vt:lpstr>
      <vt:lpstr>Gray Matter</vt:lpstr>
      <vt:lpstr>Slide 14</vt:lpstr>
      <vt:lpstr>White Matter </vt:lpstr>
      <vt:lpstr>Pathway Generalizations</vt:lpstr>
      <vt:lpstr>Slide 17</vt:lpstr>
      <vt:lpstr>Ascending Pathways</vt:lpstr>
      <vt:lpstr>Ascending Pathways</vt:lpstr>
      <vt:lpstr>Ascending Pathways</vt:lpstr>
      <vt:lpstr>Ascending Pathways</vt:lpstr>
    </vt:vector>
  </TitlesOfParts>
  <Company>뿿_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12  </dc:title>
  <dc:creator>R U</dc:creator>
  <cp:lastModifiedBy>Salem Community College</cp:lastModifiedBy>
  <cp:revision>9</cp:revision>
  <dcterms:created xsi:type="dcterms:W3CDTF">2009-03-04T19:27:03Z</dcterms:created>
  <dcterms:modified xsi:type="dcterms:W3CDTF">2011-08-19T20:28:00Z</dcterms:modified>
</cp:coreProperties>
</file>